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34" r:id="rId3"/>
    <p:sldId id="274" r:id="rId4"/>
    <p:sldId id="306" r:id="rId5"/>
    <p:sldId id="333" r:id="rId6"/>
    <p:sldId id="335" r:id="rId7"/>
    <p:sldId id="309" r:id="rId8"/>
    <p:sldId id="307" r:id="rId9"/>
    <p:sldId id="328" r:id="rId10"/>
    <p:sldId id="285" r:id="rId11"/>
    <p:sldId id="286" r:id="rId12"/>
    <p:sldId id="287" r:id="rId13"/>
    <p:sldId id="331" r:id="rId14"/>
    <p:sldId id="329" r:id="rId15"/>
    <p:sldId id="321" r:id="rId16"/>
    <p:sldId id="322" r:id="rId17"/>
    <p:sldId id="323" r:id="rId18"/>
    <p:sldId id="324" r:id="rId19"/>
    <p:sldId id="325" r:id="rId20"/>
    <p:sldId id="343" r:id="rId21"/>
    <p:sldId id="304" r:id="rId22"/>
    <p:sldId id="34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7FF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06" autoAdjust="0"/>
  </p:normalViewPr>
  <p:slideViewPr>
    <p:cSldViewPr snapToGrid="0" showGuides="1">
      <p:cViewPr>
        <p:scale>
          <a:sx n="65" d="100"/>
          <a:sy n="65" d="100"/>
        </p:scale>
        <p:origin x="-2106" y="-840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258" y="17587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E9A86-AAF7-41EE-BC15-E25CF3F28B60}" type="datetimeFigureOut">
              <a:rPr lang="ru-RU" smtClean="0"/>
              <a:pPr/>
              <a:t>16.02.2026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E79D-7BB5-40F9-8EFE-2962AAB893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6944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BAA800-67A4-7284-0389-4C0789440E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925E4A-3D7D-D3F0-5BBB-2CF7DCE6F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36455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209B76-0CBB-22FD-EF2E-D2288D64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3ED92DB-8AB3-6FB7-4B6C-71259FFA8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411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D2EB88-CDF9-2AF3-74CE-619E8C4B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F94F73-3E59-B7DE-E2DF-B21AF65A5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56637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545BB-0EE8-F9D0-1E8F-ADD78EDB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4F1C0D7-E0FF-4EB7-6CC6-4421D1682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3896486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824703-8315-A9DC-4508-60A1CF92D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585757-4403-8800-D33E-ADF33DD41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30E8A41-39E1-4C20-2273-A5312FC61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12642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DD378B-1294-CC1D-82EC-31124AE7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4456F31-1ACF-3FE2-02B1-3976CCFC8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2AFD384-7119-DA60-0857-94DD67840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8FDF66B-282D-AA66-5792-BB7CBF194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23F1167-60CB-D7F3-FC12-2F26FD402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868906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4F1C6E-6C71-C3B0-13B2-65E2CBEDD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653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00079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D48A28-66BD-3595-7CE8-69B85B01F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FC8B2F-C4CA-815E-1EAE-2D24E2CD1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AC01284-D590-0BE6-7BA7-728D931F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890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BE2CAC-874E-3087-A17C-62604D1AE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95F3C04-F6BB-79E7-65DD-3C7285310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960AB52-5AA4-22A7-9291-813AB18C2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606554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35C5E7-7DBD-2FD4-EBB1-F88A952DB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0100"/>
            <a:ext cx="10515600" cy="1206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BC39282-B224-0132-E3DA-C177EAA4C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87506"/>
            <a:ext cx="10515600" cy="3489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71C4048-E749-99D9-7AA1-0A8E838F997D}"/>
              </a:ext>
            </a:extLst>
          </p:cNvPr>
          <p:cNvSpPr/>
          <p:nvPr userDrawn="1"/>
        </p:nvSpPr>
        <p:spPr>
          <a:xfrm flipH="1">
            <a:off x="0" y="0"/>
            <a:ext cx="12192000" cy="348343"/>
          </a:xfrm>
          <a:prstGeom prst="rect">
            <a:avLst/>
          </a:prstGeom>
          <a:gradFill flip="none" rotWithShape="1">
            <a:gsLst>
              <a:gs pos="0">
                <a:srgbClr val="B6F394"/>
              </a:gs>
              <a:gs pos="100000">
                <a:srgbClr val="358E9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308736B-2134-21F4-B2AA-C3B6BD76C713}"/>
              </a:ext>
            </a:extLst>
          </p:cNvPr>
          <p:cNvSpPr/>
          <p:nvPr userDrawn="1"/>
        </p:nvSpPr>
        <p:spPr>
          <a:xfrm flipH="1">
            <a:off x="0" y="6509657"/>
            <a:ext cx="12192000" cy="348343"/>
          </a:xfrm>
          <a:prstGeom prst="rect">
            <a:avLst/>
          </a:prstGeom>
          <a:gradFill flip="none" rotWithShape="1">
            <a:gsLst>
              <a:gs pos="0">
                <a:srgbClr val="B6F394"/>
              </a:gs>
              <a:gs pos="100000">
                <a:srgbClr val="358E9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594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uvu.02edu.ru/" TargetMode="External"/><Relationship Id="rId2" Type="http://schemas.openxmlformats.org/officeDocument/2006/relationships/hyperlink" Target="http://reabilitycenter.narod.ru/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rg.ru/2021/09/20/za-chto-ne-dolzhny-platit-roditeli-v-shkole.html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15E16B-EE3A-D3CF-7D59-29CEBBD24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6632" y="2507226"/>
            <a:ext cx="10028903" cy="13421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Диагностический инструментарий  педагога-психолога </a:t>
            </a:r>
            <a:b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 выявлению 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девиантных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особенностей несовершеннолетних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8C4918D-145B-52A5-BD55-343274B5C4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52" y="516513"/>
            <a:ext cx="848630" cy="749019"/>
          </a:xfrm>
          <a:prstGeom prst="rect">
            <a:avLst/>
          </a:prstGeom>
        </p:spPr>
      </p:pic>
      <p:sp>
        <p:nvSpPr>
          <p:cNvPr id="10" name="Text Box 10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7270956" y="4586748"/>
            <a:ext cx="4439264" cy="95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2" rIns="91422" bIns="4571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Шагиева</a:t>
            </a: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Наиля </a:t>
            </a:r>
            <a:r>
              <a:rPr lang="ru-RU" sz="1400" b="1" cap="all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Ринатовна</a:t>
            </a: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 психолог</a:t>
            </a:r>
            <a:r>
              <a:rPr lang="ru-RU" sz="1400" b="1" cap="all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cap="all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ГБОУ </a:t>
            </a:r>
            <a:r>
              <a:rPr lang="ru-RU" sz="1400" b="1" cap="all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Укши</a:t>
            </a: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№28  для слепых и </a:t>
            </a:r>
          </a:p>
          <a:p>
            <a:pPr algn="r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слабовидящих детей</a:t>
            </a:r>
          </a:p>
        </p:txBody>
      </p:sp>
      <p:pic>
        <p:nvPicPr>
          <p:cNvPr id="11" name="Рисунок 10" descr="Значок психолога на прозрачном фоне (41 фото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71005" y="427703"/>
            <a:ext cx="629265" cy="54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592825" y="390897"/>
            <a:ext cx="94537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Государственное   бюджетное  общеобразовательное  учреждение  </a:t>
            </a:r>
          </a:p>
          <a:p>
            <a:pPr algn="ctr"/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Уфимская коррекционная школа интернат </a:t>
            </a:r>
            <a:r>
              <a:rPr lang="ru-RU" sz="1400" b="1" cap="all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№28 </a:t>
            </a:r>
            <a:endParaRPr lang="ru-RU" sz="1400" b="1" cap="all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400" b="1" cap="all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слепых и </a:t>
            </a:r>
            <a:r>
              <a:rPr lang="ru-RU" sz="1400" b="1" cap="all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слабовидящих  детей</a:t>
            </a:r>
            <a:endParaRPr lang="ru-RU" sz="1400" b="1" cap="all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C:\Users\user\Desktop\РРЦ ВЗГЛЯД\ЛОГОТИП КРУГЛЫЙ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9640" y="1224802"/>
            <a:ext cx="988142" cy="95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70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698" y="427703"/>
            <a:ext cx="10867102" cy="1091381"/>
          </a:xfrm>
        </p:spPr>
        <p:txBody>
          <a:bodyPr>
            <a:noAutofit/>
          </a:bodyPr>
          <a:lstStyle/>
          <a:p>
            <a:pPr lvl="0" indent="-342900" algn="ctr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ea typeface="+mn-ea"/>
                <a:cs typeface="+mn-cs"/>
              </a:rPr>
              <a:t>Методическое руководство. </a:t>
            </a:r>
            <a:br>
              <a:rPr lang="ru-RU" sz="2400" b="1" dirty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ru-RU" sz="2400" b="1" dirty="0">
                <a:solidFill>
                  <a:srgbClr val="002060"/>
                </a:solidFill>
                <a:ea typeface="+mn-ea"/>
                <a:cs typeface="+mn-cs"/>
              </a:rPr>
              <a:t>Сборник тестов программно-методического комплекса </a:t>
            </a:r>
            <a:r>
              <a:rPr lang="ru-RU" sz="2400" b="1" dirty="0" smtClean="0">
                <a:solidFill>
                  <a:srgbClr val="002060"/>
                </a:solidFill>
                <a:ea typeface="+mn-ea"/>
                <a:cs typeface="+mn-cs"/>
              </a:rPr>
              <a:t>дифференциальной диагностики </a:t>
            </a:r>
            <a:r>
              <a:rPr lang="ru-RU" sz="2400" b="1" dirty="0">
                <a:solidFill>
                  <a:srgbClr val="002060"/>
                </a:solidFill>
                <a:ea typeface="+mn-ea"/>
                <a:cs typeface="+mn-cs"/>
              </a:rPr>
              <a:t>поведенческих нарушений несовершеннолетних «Диагност-Эксперт+»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900634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65523" y="1683030"/>
            <a:ext cx="7565922" cy="4776764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Подготовлено авторским коллективом, состоящим из сотрудников кафедры юридической психологии и права и кафедры клинической и судебной психологии факультета юридической психологии 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Московского государственного психолого-педагогического университета в рамках Государственного задания Министерства образования и науки Российской Федерации на выполнение проекта по теме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 «Разработка научно-методического обеспечения деятельности ПМПК при проведении обследования и разработке рекомендаций для обучающихся с </a:t>
            </a:r>
            <a:r>
              <a:rPr lang="ru-RU" sz="1600" dirty="0" err="1" smtClean="0"/>
              <a:t>девиантным</a:t>
            </a:r>
            <a:r>
              <a:rPr lang="ru-RU" sz="1600" dirty="0" smtClean="0"/>
              <a:t> поведением в том числе, находящихся в конфликте с законом». Методическое руководство и сборник тестов предназначены руководителям и специалистам психолого-медико-педагогических комиссий, специалистам СУВУ открытого и закрытого</a:t>
            </a:r>
            <a:r>
              <a:rPr lang="ru-RU" sz="1600" b="1" dirty="0" smtClean="0"/>
              <a:t> </a:t>
            </a:r>
            <a:r>
              <a:rPr lang="ru-RU" sz="1600" dirty="0" smtClean="0"/>
              <a:t>типа, центров психолого-педагогического и медико-социального сопровождения, иных образовательных учреждений.   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 Н.В. Дворянчиков, В.В. </a:t>
            </a:r>
            <a:r>
              <a:rPr lang="ru-RU" sz="1600" dirty="0" err="1" smtClean="0"/>
              <a:t>Делибалт</a:t>
            </a:r>
            <a:r>
              <a:rPr lang="ru-RU" sz="1600" dirty="0" smtClean="0"/>
              <a:t>, Е.Г. Дозорцева, М.Г. </a:t>
            </a:r>
            <a:r>
              <a:rPr lang="ru-RU" sz="1600" dirty="0" err="1" smtClean="0"/>
              <a:t>Дебольский</a:t>
            </a:r>
            <a:r>
              <a:rPr lang="ru-RU" sz="1600" dirty="0" smtClean="0"/>
              <a:t>, А.В. Дегтярев, Р.В. Чиркина, А.В. </a:t>
            </a:r>
            <a:r>
              <a:rPr lang="ru-RU" sz="1600" dirty="0" err="1" smtClean="0"/>
              <a:t>Лаврик</a:t>
            </a:r>
            <a:r>
              <a:rPr lang="ru-RU" sz="1600" dirty="0" smtClean="0"/>
              <a:t>, 2017</a:t>
            </a:r>
            <a:endParaRPr lang="ru-RU" sz="1600" b="1" dirty="0" smtClean="0"/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/>
              <a:t> ФГБОУ ВО МГППУ, 2017</a:t>
            </a:r>
          </a:p>
          <a:p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04" y="1683030"/>
            <a:ext cx="3524863" cy="464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0160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987" y="416642"/>
            <a:ext cx="10515600" cy="6747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spc="5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Пакет </a:t>
            </a:r>
            <a: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диагностических методик для выявления детей </a:t>
            </a:r>
            <a:b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нарушениями </a:t>
            </a:r>
            <a:r>
              <a:rPr lang="ru-RU" sz="2200" b="1" spc="5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поведения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715" y="1150375"/>
            <a:ext cx="11474245" cy="5518986"/>
          </a:xfrm>
        </p:spPr>
        <p:txBody>
          <a:bodyPr>
            <a:normAutofit/>
          </a:bodyPr>
          <a:lstStyle/>
          <a:p>
            <a:r>
              <a:rPr lang="ru-RU" sz="2400" dirty="0"/>
              <a:t>Опросник «Склонность к отклоняющемуся поведению» (А.Н. Орел)</a:t>
            </a:r>
          </a:p>
          <a:p>
            <a:r>
              <a:rPr lang="ru-RU" sz="2400" dirty="0"/>
              <a:t>Диагностический опросник для выявления склонности к различным формам </a:t>
            </a:r>
            <a:r>
              <a:rPr lang="ru-RU" sz="2400" dirty="0" err="1"/>
              <a:t>девиантного</a:t>
            </a:r>
            <a:r>
              <a:rPr lang="ru-RU" sz="2400" dirty="0"/>
              <a:t> поведения для учащихся общеобразовательных учреждений</a:t>
            </a:r>
          </a:p>
          <a:p>
            <a:r>
              <a:rPr lang="ru-RU" sz="2400" dirty="0"/>
              <a:t>Тест «Склонность к </a:t>
            </a:r>
            <a:r>
              <a:rPr lang="ru-RU" sz="2400" dirty="0" err="1"/>
              <a:t>девиантному</a:t>
            </a:r>
            <a:r>
              <a:rPr lang="ru-RU" sz="2400" dirty="0"/>
              <a:t> поведению»	</a:t>
            </a:r>
          </a:p>
          <a:p>
            <a:r>
              <a:rPr lang="ru-RU" sz="2400" dirty="0"/>
              <a:t>Индивидуально-типологический детский опросник</a:t>
            </a:r>
          </a:p>
          <a:p>
            <a:r>
              <a:rPr lang="ru-RU" sz="2400" dirty="0"/>
              <a:t>Индивидуально-типологический опросник (взрослый вариант)</a:t>
            </a:r>
          </a:p>
          <a:p>
            <a:r>
              <a:rPr lang="ru-RU" sz="2400" dirty="0"/>
              <a:t>Диагностика агрессии и враждебности (опросник А. </a:t>
            </a:r>
            <a:r>
              <a:rPr lang="ru-RU" sz="2400" dirty="0" err="1"/>
              <a:t>Басса</a:t>
            </a:r>
            <a:r>
              <a:rPr lang="ru-RU" sz="2400" dirty="0"/>
              <a:t> и М. Перри)	</a:t>
            </a:r>
          </a:p>
          <a:p>
            <a:r>
              <a:rPr lang="ru-RU" sz="2400" dirty="0"/>
              <a:t>Методика «Личностная агрессивность и конфликтность»</a:t>
            </a:r>
          </a:p>
          <a:p>
            <a:r>
              <a:rPr lang="ru-RU" sz="2400" dirty="0"/>
              <a:t>Тест правового и гражданского сознания	</a:t>
            </a:r>
          </a:p>
          <a:p>
            <a:r>
              <a:rPr lang="ru-RU" sz="2400" dirty="0"/>
              <a:t>Методика диагностики социально-психологической адаптации </a:t>
            </a:r>
            <a:r>
              <a:rPr lang="ru-RU" sz="2400" dirty="0" err="1" smtClean="0"/>
              <a:t>Роджерса</a:t>
            </a:r>
            <a:r>
              <a:rPr lang="ru-RU" sz="2400" dirty="0" smtClean="0"/>
              <a:t>–</a:t>
            </a:r>
            <a:r>
              <a:rPr lang="ru-RU" sz="2400" dirty="0" err="1" smtClean="0"/>
              <a:t>Даймонд</a:t>
            </a:r>
            <a:endParaRPr lang="ru-RU" sz="2400" dirty="0"/>
          </a:p>
          <a:p>
            <a:r>
              <a:rPr lang="ru-RU" sz="2400" dirty="0"/>
              <a:t>Опросник «Стиль </a:t>
            </a:r>
            <a:r>
              <a:rPr lang="ru-RU" sz="2400" dirty="0" err="1"/>
              <a:t>саморегуляции</a:t>
            </a:r>
            <a:r>
              <a:rPr lang="ru-RU" sz="2400" dirty="0"/>
              <a:t> поведения»	</a:t>
            </a:r>
          </a:p>
          <a:p>
            <a:r>
              <a:rPr lang="ru-RU" sz="2400" dirty="0"/>
              <a:t>Тест (опросник) эмоционального интеллекта Люсина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659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987" y="416642"/>
            <a:ext cx="10515600" cy="6747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spc="5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Пакет </a:t>
            </a:r>
            <a: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диагностических методик для выявления детей </a:t>
            </a:r>
            <a:b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200" b="1" spc="5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нарушениями </a:t>
            </a:r>
            <a:r>
              <a:rPr lang="ru-RU" sz="2200" b="1" spc="5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поведения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715" y="1150375"/>
            <a:ext cx="11474245" cy="5518986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 smtClean="0"/>
              <a:t>Методика </a:t>
            </a:r>
            <a:r>
              <a:rPr lang="ru-RU" sz="2600" dirty="0"/>
              <a:t>многофакторного исследования личности </a:t>
            </a:r>
            <a:r>
              <a:rPr lang="ru-RU" sz="2600" dirty="0" err="1"/>
              <a:t>Кэттелла</a:t>
            </a:r>
            <a:r>
              <a:rPr lang="ru-RU" sz="2600" dirty="0"/>
              <a:t> (детский вариант)	</a:t>
            </a:r>
          </a:p>
          <a:p>
            <a:r>
              <a:rPr lang="ru-RU" sz="2600" dirty="0"/>
              <a:t>Методика многофакторного </a:t>
            </a:r>
            <a:r>
              <a:rPr lang="ru-RU" sz="2600" dirty="0" err="1"/>
              <a:t>исследованияличности</a:t>
            </a:r>
            <a:r>
              <a:rPr lang="ru-RU" sz="2600" dirty="0"/>
              <a:t> </a:t>
            </a:r>
            <a:r>
              <a:rPr lang="ru-RU" sz="2600" dirty="0" err="1"/>
              <a:t>Кэттелла</a:t>
            </a:r>
            <a:r>
              <a:rPr lang="ru-RU" sz="2600" dirty="0"/>
              <a:t> (подростковый вариант)</a:t>
            </a:r>
          </a:p>
          <a:p>
            <a:r>
              <a:rPr lang="ru-RU" sz="2600" dirty="0"/>
              <a:t>Многомерный опросник исследования </a:t>
            </a:r>
            <a:r>
              <a:rPr lang="ru-RU" sz="2600" dirty="0" err="1"/>
              <a:t>самоотношения</a:t>
            </a:r>
            <a:endParaRPr lang="ru-RU" sz="2600" dirty="0"/>
          </a:p>
          <a:p>
            <a:r>
              <a:rPr lang="ru-RU" sz="2600" dirty="0"/>
              <a:t>Модифицированный опросник для идентификации типов акцентуаций характера у подростков</a:t>
            </a:r>
          </a:p>
          <a:p>
            <a:r>
              <a:rPr lang="ru-RU" sz="2600" dirty="0"/>
              <a:t>Методика «Диагностика самочувствия, активности и настроения»</a:t>
            </a:r>
          </a:p>
          <a:p>
            <a:r>
              <a:rPr lang="ru-RU" sz="2600" dirty="0"/>
              <a:t>Методика многомерной оценки детской тревожности</a:t>
            </a:r>
          </a:p>
          <a:p>
            <a:r>
              <a:rPr lang="ru-RU" sz="2600" dirty="0"/>
              <a:t>Методика «Индикатор </a:t>
            </a:r>
            <a:r>
              <a:rPr lang="ru-RU" sz="2600" dirty="0" err="1"/>
              <a:t>копинг</a:t>
            </a:r>
            <a:r>
              <a:rPr lang="ru-RU" sz="2600" dirty="0"/>
              <a:t>-стратегий»	</a:t>
            </a:r>
          </a:p>
          <a:p>
            <a:r>
              <a:rPr lang="ru-RU" sz="2600" dirty="0"/>
              <a:t>Методика для психологической диагностики </a:t>
            </a:r>
            <a:r>
              <a:rPr lang="ru-RU" sz="2600" dirty="0" err="1"/>
              <a:t>копинг-механизмо</a:t>
            </a:r>
            <a:r>
              <a:rPr lang="ru-RU" sz="2600" dirty="0"/>
              <a:t>	</a:t>
            </a:r>
          </a:p>
          <a:p>
            <a:r>
              <a:rPr lang="ru-RU" sz="2600" dirty="0"/>
              <a:t>Тест </a:t>
            </a:r>
            <a:r>
              <a:rPr lang="ru-RU" sz="2600" dirty="0" err="1"/>
              <a:t>смысложизненных</a:t>
            </a:r>
            <a:r>
              <a:rPr lang="ru-RU" sz="2600" dirty="0"/>
              <a:t> ориентаций	</a:t>
            </a:r>
          </a:p>
          <a:p>
            <a:r>
              <a:rPr lang="ru-RU" sz="2600" dirty="0"/>
              <a:t>Методика диагностики самооценки мотивации одобрения</a:t>
            </a:r>
          </a:p>
          <a:p>
            <a:r>
              <a:rPr lang="ru-RU" sz="2600" dirty="0"/>
              <a:t>Метод диагностики межличностных отношений модификация теста </a:t>
            </a:r>
            <a:r>
              <a:rPr lang="ru-RU" sz="2600" dirty="0" err="1"/>
              <a:t>Лири</a:t>
            </a:r>
            <a:r>
              <a:rPr lang="ru-RU" sz="2600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6891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98206"/>
            <a:ext cx="11430000" cy="10618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+mn-lt"/>
              </a:rPr>
              <a:t/>
            </a:r>
            <a:br>
              <a:rPr lang="ru-RU" sz="2700" b="1" dirty="0" smtClean="0">
                <a:latin typeface="+mn-lt"/>
              </a:rPr>
            </a:br>
            <a:r>
              <a:rPr lang="ru-RU" sz="2700" b="1" dirty="0" smtClean="0">
                <a:latin typeface="+mn-lt"/>
              </a:rPr>
              <a:t/>
            </a:r>
            <a:br>
              <a:rPr lang="ru-RU" sz="2700" b="1" dirty="0" smtClean="0"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Известные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диагностические методики, 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выявляющие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отклоняющееся поведение и методики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,</a:t>
            </a:r>
            <a:br>
              <a:rPr lang="ru-RU" sz="27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нацеленные на выявление отдельных факторов риска </a:t>
            </a:r>
            <a:r>
              <a:rPr lang="ru-RU" sz="2700" b="1" dirty="0" err="1" smtClean="0">
                <a:solidFill>
                  <a:srgbClr val="002060"/>
                </a:solidFill>
                <a:latin typeface="+mn-lt"/>
              </a:rPr>
              <a:t>делинквентного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 поведения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07924" y="1825625"/>
            <a:ext cx="3274142" cy="4351338"/>
          </a:xfrm>
          <a:ln>
            <a:solidFill>
              <a:srgbClr val="002060"/>
            </a:solidFill>
          </a:ln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Карта  </a:t>
            </a:r>
            <a:r>
              <a:rPr lang="ru-RU" sz="3600" dirty="0">
                <a:solidFill>
                  <a:srgbClr val="002060"/>
                </a:solidFill>
              </a:rPr>
              <a:t>психологической характеристики личностного развития подростка.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Ю.А</a:t>
            </a:r>
            <a:r>
              <a:rPr lang="ru-RU" sz="3600" dirty="0">
                <a:solidFill>
                  <a:srgbClr val="002060"/>
                </a:solidFill>
              </a:rPr>
              <a:t>. </a:t>
            </a:r>
            <a:r>
              <a:rPr lang="ru-RU" sz="3600" dirty="0" err="1">
                <a:solidFill>
                  <a:srgbClr val="002060"/>
                </a:solidFill>
              </a:rPr>
              <a:t>Клейберг</a:t>
            </a:r>
            <a:r>
              <a:rPr lang="ru-RU" sz="3600" dirty="0">
                <a:solidFill>
                  <a:srgbClr val="002060"/>
                </a:solidFill>
              </a:rPr>
              <a:t>.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Психология </a:t>
            </a:r>
            <a:r>
              <a:rPr lang="ru-RU" sz="3600" dirty="0" err="1">
                <a:solidFill>
                  <a:srgbClr val="002060"/>
                </a:solidFill>
              </a:rPr>
              <a:t>девиантного</a:t>
            </a:r>
            <a:r>
              <a:rPr lang="ru-RU" sz="3600" dirty="0">
                <a:solidFill>
                  <a:srgbClr val="002060"/>
                </a:solidFill>
              </a:rPr>
              <a:t> поведения - первичная беседа </a:t>
            </a:r>
            <a:r>
              <a:rPr lang="ru-RU" sz="3600" dirty="0" smtClean="0">
                <a:solidFill>
                  <a:srgbClr val="002060"/>
                </a:solidFill>
              </a:rPr>
              <a:t>                       с </a:t>
            </a:r>
            <a:r>
              <a:rPr lang="ru-RU" sz="3600" dirty="0">
                <a:solidFill>
                  <a:srgbClr val="002060"/>
                </a:solidFill>
              </a:rPr>
              <a:t>родителями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80271" y="1607574"/>
            <a:ext cx="7315200" cy="4778477"/>
          </a:xfrm>
          <a:ln>
            <a:solidFill>
              <a:srgbClr val="002060"/>
            </a:solidFill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dirty="0" smtClean="0">
                <a:solidFill>
                  <a:srgbClr val="002060"/>
                </a:solidFill>
              </a:rPr>
              <a:t>1</a:t>
            </a:r>
            <a:r>
              <a:rPr lang="ru-RU" sz="4200" dirty="0" smtClean="0">
                <a:solidFill>
                  <a:srgbClr val="002060"/>
                </a:solidFill>
              </a:rPr>
              <a:t>. Стандартизированный тест-опросник  </a:t>
            </a:r>
            <a:r>
              <a:rPr lang="ru-RU" sz="4200" dirty="0">
                <a:solidFill>
                  <a:srgbClr val="002060"/>
                </a:solidFill>
              </a:rPr>
              <a:t>«Методика диагностики склонности к отклоняющемуся поведению (СОП)» (А. Н. Орел)  - для старших подростков </a:t>
            </a:r>
            <a:r>
              <a:rPr lang="ru-RU" sz="4200" dirty="0" smtClean="0">
                <a:solidFill>
                  <a:srgbClr val="002060"/>
                </a:solidFill>
              </a:rPr>
              <a:t>           (</a:t>
            </a:r>
            <a:r>
              <a:rPr lang="ru-RU" sz="4200" dirty="0">
                <a:solidFill>
                  <a:srgbClr val="002060"/>
                </a:solidFill>
              </a:rPr>
              <a:t>8-9 классы).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002060"/>
                </a:solidFill>
              </a:rPr>
              <a:t> </a:t>
            </a:r>
            <a:r>
              <a:rPr lang="ru-RU" sz="4200" dirty="0" smtClean="0">
                <a:solidFill>
                  <a:srgbClr val="002060"/>
                </a:solidFill>
              </a:rPr>
              <a:t>2</a:t>
            </a:r>
            <a:r>
              <a:rPr lang="ru-RU" sz="4200" dirty="0">
                <a:solidFill>
                  <a:srgbClr val="002060"/>
                </a:solidFill>
              </a:rPr>
              <a:t>. Методика диагностики </a:t>
            </a:r>
            <a:r>
              <a:rPr lang="ru-RU" sz="4200" dirty="0" err="1">
                <a:solidFill>
                  <a:srgbClr val="002060"/>
                </a:solidFill>
              </a:rPr>
              <a:t>девиантного</a:t>
            </a:r>
            <a:r>
              <a:rPr lang="ru-RU" sz="4200" dirty="0">
                <a:solidFill>
                  <a:srgbClr val="002060"/>
                </a:solidFill>
              </a:rPr>
              <a:t> поведения </a:t>
            </a:r>
            <a:r>
              <a:rPr lang="ru-RU" sz="4200" dirty="0" smtClean="0">
                <a:solidFill>
                  <a:srgbClr val="002060"/>
                </a:solidFill>
              </a:rPr>
              <a:t>  несовершеннолетних   (</a:t>
            </a:r>
            <a:r>
              <a:rPr lang="ru-RU" sz="4200" dirty="0">
                <a:solidFill>
                  <a:srgbClr val="002060"/>
                </a:solidFill>
              </a:rPr>
              <a:t>тест СДП – склонности к </a:t>
            </a:r>
            <a:r>
              <a:rPr lang="ru-RU" sz="4200" dirty="0" err="1">
                <a:solidFill>
                  <a:srgbClr val="002060"/>
                </a:solidFill>
              </a:rPr>
              <a:t>девиантному</a:t>
            </a:r>
            <a:r>
              <a:rPr lang="ru-RU" sz="4200" dirty="0">
                <a:solidFill>
                  <a:srgbClr val="002060"/>
                </a:solidFill>
              </a:rPr>
              <a:t> поведению), </a:t>
            </a:r>
            <a:r>
              <a:rPr lang="ru-RU" sz="4200" dirty="0" smtClean="0">
                <a:solidFill>
                  <a:srgbClr val="002060"/>
                </a:solidFill>
              </a:rPr>
              <a:t>  которая </a:t>
            </a:r>
            <a:r>
              <a:rPr lang="ru-RU" sz="4200" dirty="0">
                <a:solidFill>
                  <a:srgbClr val="002060"/>
                </a:solidFill>
              </a:rPr>
              <a:t>была разработана коллективом </a:t>
            </a:r>
            <a:r>
              <a:rPr lang="ru-RU" sz="4200" dirty="0" smtClean="0">
                <a:solidFill>
                  <a:srgbClr val="002060"/>
                </a:solidFill>
              </a:rPr>
              <a:t>авторов                          </a:t>
            </a:r>
            <a:r>
              <a:rPr lang="ru-RU" sz="4200" dirty="0">
                <a:solidFill>
                  <a:srgbClr val="002060"/>
                </a:solidFill>
              </a:rPr>
              <a:t>(Э.В. </a:t>
            </a:r>
            <a:r>
              <a:rPr lang="ru-RU" sz="4200" dirty="0" err="1">
                <a:solidFill>
                  <a:srgbClr val="002060"/>
                </a:solidFill>
              </a:rPr>
              <a:t>Леус</a:t>
            </a:r>
            <a:r>
              <a:rPr lang="ru-RU" sz="4200" dirty="0">
                <a:solidFill>
                  <a:srgbClr val="002060"/>
                </a:solidFill>
              </a:rPr>
              <a:t>, САФУ им. М.В. Ломоносова; А.Г. </a:t>
            </a:r>
            <a:r>
              <a:rPr lang="ru-RU" sz="4200" dirty="0" smtClean="0">
                <a:solidFill>
                  <a:srgbClr val="002060"/>
                </a:solidFill>
              </a:rPr>
              <a:t>Соловьев, СГМУ, </a:t>
            </a:r>
            <a:r>
              <a:rPr lang="ru-RU" sz="4200" dirty="0" err="1" smtClean="0">
                <a:solidFill>
                  <a:srgbClr val="002060"/>
                </a:solidFill>
              </a:rPr>
              <a:t>г.Архангельск</a:t>
            </a:r>
            <a:r>
              <a:rPr lang="ru-RU" sz="4200" dirty="0" smtClean="0">
                <a:solidFill>
                  <a:srgbClr val="002060"/>
                </a:solidFill>
              </a:rPr>
              <a:t>) </a:t>
            </a:r>
            <a:r>
              <a:rPr lang="ru-RU" sz="4200" dirty="0">
                <a:solidFill>
                  <a:srgbClr val="002060"/>
                </a:solidFill>
              </a:rPr>
              <a:t>- с 12 лет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002060"/>
                </a:solidFill>
              </a:rPr>
              <a:t>3. Методика диагностики межличностных отношений (модификация </a:t>
            </a:r>
            <a:r>
              <a:rPr lang="ru-RU" sz="4200" dirty="0" err="1">
                <a:solidFill>
                  <a:srgbClr val="002060"/>
                </a:solidFill>
              </a:rPr>
              <a:t>Лири-Собчик</a:t>
            </a:r>
            <a:r>
              <a:rPr lang="ru-RU" sz="4200" dirty="0">
                <a:solidFill>
                  <a:srgbClr val="002060"/>
                </a:solidFill>
              </a:rPr>
              <a:t> Л.Н</a:t>
            </a:r>
            <a:r>
              <a:rPr lang="ru-RU" sz="4200" dirty="0" smtClean="0">
                <a:solidFill>
                  <a:srgbClr val="002060"/>
                </a:solidFill>
              </a:rPr>
              <a:t>.)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002060"/>
                </a:solidFill>
              </a:rPr>
              <a:t/>
            </a:r>
            <a:br>
              <a:rPr lang="ru-RU" sz="4200" dirty="0">
                <a:solidFill>
                  <a:srgbClr val="002060"/>
                </a:solidFill>
              </a:rPr>
            </a:br>
            <a:r>
              <a:rPr lang="ru-RU" sz="4200" dirty="0">
                <a:solidFill>
                  <a:srgbClr val="002060"/>
                </a:solidFill>
              </a:rPr>
              <a:t>4. «Модифицированный опросник для идентификации типов акцентуаций характера у подростков (МПДО)» </a:t>
            </a:r>
            <a:r>
              <a:rPr lang="ru-RU" sz="4200" dirty="0" smtClean="0">
                <a:solidFill>
                  <a:srgbClr val="002060"/>
                </a:solidFill>
              </a:rPr>
              <a:t>                          (</a:t>
            </a:r>
            <a:r>
              <a:rPr lang="ru-RU" sz="4200" dirty="0">
                <a:solidFill>
                  <a:srgbClr val="002060"/>
                </a:solidFill>
              </a:rPr>
              <a:t>модификация теста А.Е. </a:t>
            </a:r>
            <a:r>
              <a:rPr lang="ru-RU" sz="4200" dirty="0" err="1">
                <a:solidFill>
                  <a:srgbClr val="002060"/>
                </a:solidFill>
              </a:rPr>
              <a:t>Личко</a:t>
            </a:r>
            <a:r>
              <a:rPr lang="ru-RU" sz="4200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002060"/>
                </a:solidFill>
              </a:rPr>
              <a:t>5.  «Методика </a:t>
            </a:r>
            <a:r>
              <a:rPr lang="ru-RU" sz="4200" dirty="0" err="1">
                <a:solidFill>
                  <a:srgbClr val="002060"/>
                </a:solidFill>
              </a:rPr>
              <a:t>аутоидентификации</a:t>
            </a:r>
            <a:r>
              <a:rPr lang="ru-RU" sz="4200" dirty="0">
                <a:solidFill>
                  <a:srgbClr val="002060"/>
                </a:solidFill>
              </a:rPr>
              <a:t> акцентуаций характера» </a:t>
            </a:r>
            <a:r>
              <a:rPr lang="ru-RU" sz="4200" dirty="0" smtClean="0">
                <a:solidFill>
                  <a:srgbClr val="002060"/>
                </a:solidFill>
              </a:rPr>
              <a:t>               (</a:t>
            </a:r>
            <a:r>
              <a:rPr lang="ru-RU" sz="4200" dirty="0">
                <a:solidFill>
                  <a:srgbClr val="002060"/>
                </a:solidFill>
              </a:rPr>
              <a:t>Э. Г. </a:t>
            </a:r>
            <a:r>
              <a:rPr lang="ru-RU" sz="4200" dirty="0" err="1">
                <a:solidFill>
                  <a:srgbClr val="002060"/>
                </a:solidFill>
              </a:rPr>
              <a:t>Эйдемиллер</a:t>
            </a:r>
            <a:r>
              <a:rPr lang="ru-RU" sz="4200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4200" dirty="0">
                <a:solidFill>
                  <a:srgbClr val="002060"/>
                </a:solidFill>
              </a:rPr>
              <a:t>6. «Методика многофакторного исследования личности </a:t>
            </a:r>
            <a:r>
              <a:rPr lang="ru-RU" sz="4200" dirty="0" err="1">
                <a:solidFill>
                  <a:srgbClr val="002060"/>
                </a:solidFill>
              </a:rPr>
              <a:t>Кэттелла</a:t>
            </a:r>
            <a:r>
              <a:rPr lang="ru-RU" sz="4200" dirty="0">
                <a:solidFill>
                  <a:srgbClr val="002060"/>
                </a:solidFill>
              </a:rPr>
              <a:t>» (детский и подростковый вариант) и др.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94996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9523" y="486696"/>
            <a:ext cx="8804788" cy="8540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/>
            </a:r>
            <a:br>
              <a:rPr lang="ru-RU" sz="2400" b="1" dirty="0" smtClean="0">
                <a:solidFill>
                  <a:schemeClr val="accent1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Категории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детей, 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которым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оказывается 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психолого-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п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едагогическая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, </a:t>
            </a: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медицинская </a:t>
            </a:r>
            <a:r>
              <a:rPr lang="ru-RU" sz="2700" b="1" dirty="0">
                <a:solidFill>
                  <a:srgbClr val="002060"/>
                </a:solidFill>
                <a:latin typeface="+mn-lt"/>
              </a:rPr>
              <a:t>и социальная помощь</a:t>
            </a:r>
            <a:br>
              <a:rPr lang="ru-RU" sz="2700" b="1" dirty="0">
                <a:solidFill>
                  <a:srgbClr val="002060"/>
                </a:solidFill>
                <a:latin typeface="+mn-lt"/>
              </a:rPr>
            </a:br>
            <a:endParaRPr lang="ru-RU" sz="27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3458" y="1600201"/>
            <a:ext cx="5520521" cy="4815347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В </a:t>
            </a:r>
            <a:r>
              <a:rPr lang="ru-RU" sz="1800" dirty="0">
                <a:solidFill>
                  <a:srgbClr val="002060"/>
                </a:solidFill>
              </a:rPr>
              <a:t>соответствии с частью 1 статьи 42 Федерального закона от 29 декабря 2012 г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№ 27Э-ФЗ психолого-педагогическая, медицинская и социальная помощь оказывается в обязательном </a:t>
            </a:r>
            <a:r>
              <a:rPr lang="ru-RU" sz="1800" dirty="0" smtClean="0">
                <a:solidFill>
                  <a:srgbClr val="002060"/>
                </a:solidFill>
              </a:rPr>
              <a:t>порядке следующим </a:t>
            </a:r>
            <a:r>
              <a:rPr lang="ru-RU" sz="1800" dirty="0">
                <a:solidFill>
                  <a:srgbClr val="002060"/>
                </a:solidFill>
              </a:rPr>
              <a:t>категориям детей:</a:t>
            </a:r>
          </a:p>
          <a:p>
            <a:pPr>
              <a:lnSpc>
                <a:spcPct val="170000"/>
              </a:lnSpc>
            </a:pPr>
            <a:r>
              <a:rPr lang="ru-RU" sz="1800" dirty="0">
                <a:solidFill>
                  <a:srgbClr val="002060"/>
                </a:solidFill>
              </a:rPr>
              <a:t>испытывающим трудности в освоении основных общеобразовательных программ;</a:t>
            </a:r>
          </a:p>
          <a:p>
            <a:pPr>
              <a:lnSpc>
                <a:spcPct val="170000"/>
              </a:lnSpc>
            </a:pPr>
            <a:r>
              <a:rPr lang="ru-RU" sz="1800" dirty="0">
                <a:solidFill>
                  <a:srgbClr val="002060"/>
                </a:solidFill>
              </a:rPr>
              <a:t>испытывающим трудности в развитии;</a:t>
            </a:r>
          </a:p>
          <a:p>
            <a:pPr>
              <a:lnSpc>
                <a:spcPct val="170000"/>
              </a:lnSpc>
            </a:pPr>
            <a:r>
              <a:rPr lang="ru-RU" sz="1800" dirty="0">
                <a:solidFill>
                  <a:srgbClr val="002060"/>
                </a:solidFill>
              </a:rPr>
              <a:t>испытывающим трудности в социальной </a:t>
            </a:r>
            <a:r>
              <a:rPr lang="ru-RU" sz="1800" dirty="0" smtClean="0">
                <a:solidFill>
                  <a:srgbClr val="002060"/>
                </a:solidFill>
              </a:rPr>
              <a:t>адаптации</a:t>
            </a:r>
            <a:endParaRPr lang="ru-RU" sz="1800" dirty="0">
              <a:solidFill>
                <a:srgbClr val="002060"/>
              </a:solidFill>
            </a:endParaRPr>
          </a:p>
          <a:p>
            <a:pPr>
              <a:lnSpc>
                <a:spcPct val="170000"/>
              </a:lnSpc>
            </a:pP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71303" y="1600201"/>
            <a:ext cx="5485337" cy="4800599"/>
          </a:xfrm>
          <a:ln>
            <a:solidFill>
              <a:srgbClr val="002060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ru-RU" sz="3200" dirty="0">
                <a:solidFill>
                  <a:srgbClr val="002060"/>
                </a:solidFill>
              </a:rPr>
              <a:t>Также социально-психологическая и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педагогическая помощь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в соответствии с пунктом 1 части 2 статьи 14 Федерального закона от 24 июня 1999 г. № 120-ФЗ оказывается несовершеннолетним:</a:t>
            </a:r>
          </a:p>
          <a:p>
            <a:pPr>
              <a:lnSpc>
                <a:spcPct val="170000"/>
              </a:lnSpc>
            </a:pPr>
            <a:r>
              <a:rPr lang="ru-RU" sz="3200" dirty="0">
                <a:solidFill>
                  <a:srgbClr val="002060"/>
                </a:solidFill>
              </a:rPr>
              <a:t>с ограниченными возможностями здоровья;</a:t>
            </a:r>
          </a:p>
          <a:p>
            <a:pPr>
              <a:lnSpc>
                <a:spcPct val="170000"/>
              </a:lnSpc>
            </a:pPr>
            <a:r>
              <a:rPr lang="ru-RU" sz="3200" dirty="0">
                <a:solidFill>
                  <a:srgbClr val="002060"/>
                </a:solidFill>
              </a:rPr>
              <a:t>с отклонениями в поведении;</a:t>
            </a:r>
          </a:p>
          <a:p>
            <a:pPr>
              <a:lnSpc>
                <a:spcPct val="170000"/>
              </a:lnSpc>
            </a:pPr>
            <a:r>
              <a:rPr lang="ru-RU" sz="3200" dirty="0">
                <a:solidFill>
                  <a:srgbClr val="002060"/>
                </a:solidFill>
              </a:rPr>
              <a:t>имеющим проблемы в </a:t>
            </a:r>
            <a:r>
              <a:rPr lang="ru-RU" sz="3200" dirty="0" smtClean="0">
                <a:solidFill>
                  <a:srgbClr val="002060"/>
                </a:solidFill>
              </a:rPr>
              <a:t>обучении</a:t>
            </a:r>
            <a:endParaRPr lang="ru-RU" sz="3200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99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2825" y="589935"/>
            <a:ext cx="9045677" cy="61943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Возраст уголовной ответственности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7703" y="1489587"/>
            <a:ext cx="6858000" cy="4454013"/>
          </a:xfr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  Обследование </a:t>
            </a:r>
            <a:r>
              <a:rPr lang="ru-RU" sz="2000" dirty="0"/>
              <a:t>несовершеннолетних,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особенно </a:t>
            </a:r>
            <a:r>
              <a:rPr lang="ru-RU" sz="2000" b="1" i="1" dirty="0"/>
              <a:t>в возрасте от 14 до 18 лет</a:t>
            </a:r>
            <a:r>
              <a:rPr lang="ru-RU" sz="2000" dirty="0"/>
              <a:t>,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заключение </a:t>
            </a:r>
            <a:r>
              <a:rPr lang="ru-RU" sz="2000" dirty="0"/>
              <a:t>и рекомендации </a:t>
            </a:r>
            <a:r>
              <a:rPr lang="ru-RU" sz="2000" dirty="0" smtClean="0"/>
              <a:t>по </a:t>
            </a:r>
            <a:r>
              <a:rPr lang="ru-RU" sz="2000" dirty="0"/>
              <a:t>итогам </a:t>
            </a:r>
            <a:r>
              <a:rPr lang="ru-RU" sz="2000" dirty="0" smtClean="0"/>
              <a:t>обследования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могут </a:t>
            </a:r>
            <a:r>
              <a:rPr lang="ru-RU" sz="2000" dirty="0"/>
              <a:t>играть важную роль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процессе решения юридически значимых ситуаций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с </a:t>
            </a:r>
            <a:r>
              <a:rPr lang="ru-RU" sz="2000" dirty="0"/>
              <a:t>участием несовершеннолетних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(</a:t>
            </a:r>
            <a:r>
              <a:rPr lang="ru-RU" sz="2000" dirty="0"/>
              <a:t>на досудебном, судебном и </a:t>
            </a:r>
            <a:r>
              <a:rPr lang="ru-RU" sz="2000" dirty="0" err="1"/>
              <a:t>постсудебном</a:t>
            </a:r>
            <a:r>
              <a:rPr lang="ru-RU" sz="2000" dirty="0"/>
              <a:t> </a:t>
            </a:r>
            <a:r>
              <a:rPr lang="ru-RU" sz="2000" dirty="0" smtClean="0"/>
              <a:t>этапе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</a:t>
            </a:r>
            <a:r>
              <a:rPr lang="ru-RU" sz="2000" dirty="0"/>
              <a:t>в уголовном процессе),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поскольку </a:t>
            </a:r>
            <a:r>
              <a:rPr lang="ru-RU" sz="2000" dirty="0"/>
              <a:t>данный возрастной период </a:t>
            </a:r>
            <a:r>
              <a:rPr lang="ru-RU" sz="2000" dirty="0" smtClean="0"/>
              <a:t>соотносится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</a:t>
            </a:r>
            <a:r>
              <a:rPr lang="ru-RU" sz="2000" dirty="0"/>
              <a:t>с </a:t>
            </a:r>
            <a:r>
              <a:rPr lang="ru-RU" sz="2000" dirty="0" smtClean="0"/>
              <a:t>нормами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</a:t>
            </a:r>
            <a:r>
              <a:rPr lang="ru-RU" sz="2000" dirty="0"/>
              <a:t>уголовного законодательства </a:t>
            </a:r>
            <a:endParaRPr lang="ru-RU" sz="2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(</a:t>
            </a:r>
            <a:r>
              <a:rPr lang="ru-RU" sz="2000" b="1" i="1" dirty="0"/>
              <a:t>возраст уголовной ответственности определен законодателем с 16, </a:t>
            </a:r>
            <a:endParaRPr lang="ru-RU" sz="2000" b="1" i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smtClean="0"/>
              <a:t>а </a:t>
            </a:r>
            <a:r>
              <a:rPr lang="ru-RU" sz="2000" b="1" i="1" dirty="0"/>
              <a:t>за ряд преступлений </a:t>
            </a:r>
            <a:r>
              <a:rPr lang="ru-RU" sz="2000" b="1" i="1" dirty="0" smtClean="0"/>
              <a:t>– с 14 </a:t>
            </a:r>
            <a:r>
              <a:rPr lang="ru-RU" sz="2000" b="1" i="1" dirty="0"/>
              <a:t>лет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645" y="1504335"/>
            <a:ext cx="3834581" cy="44392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90530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Помещение в специальные </a:t>
            </a:r>
            <a:r>
              <a:rPr lang="ru-RU" sz="2800" b="1" dirty="0">
                <a:solidFill>
                  <a:srgbClr val="002060"/>
                </a:solidFill>
                <a:latin typeface="+mn-lt"/>
              </a:rPr>
              <a:t>учебно-воспитательные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учреждения 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8503" y="1348081"/>
            <a:ext cx="4857784" cy="4934731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>
              <a:lnSpc>
                <a:spcPct val="170000"/>
              </a:lnSpc>
            </a:pP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37123" y="1268361"/>
            <a:ext cx="5889523" cy="4999703"/>
          </a:xfrm>
          <a:ln>
            <a:solidFill>
              <a:srgbClr val="002060"/>
            </a:solidFill>
          </a:ln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rgbClr val="002060"/>
                </a:solidFill>
              </a:rPr>
              <a:t>В соответствии с </a:t>
            </a:r>
            <a:r>
              <a:rPr lang="ru-RU" sz="3200" dirty="0" smtClean="0">
                <a:solidFill>
                  <a:srgbClr val="002060"/>
                </a:solidFill>
              </a:rPr>
              <a:t>пунктом  </a:t>
            </a:r>
            <a:r>
              <a:rPr lang="ru-RU" sz="3200" dirty="0">
                <a:solidFill>
                  <a:srgbClr val="002060"/>
                </a:solidFill>
              </a:rPr>
              <a:t>4.1. статьи </a:t>
            </a:r>
            <a:r>
              <a:rPr lang="ru-RU" sz="3200" dirty="0" smtClean="0">
                <a:solidFill>
                  <a:srgbClr val="002060"/>
                </a:solidFill>
              </a:rPr>
              <a:t> 26 </a:t>
            </a:r>
            <a:r>
              <a:rPr lang="ru-RU" sz="3200" dirty="0">
                <a:solidFill>
                  <a:srgbClr val="002060"/>
                </a:solidFill>
              </a:rPr>
              <a:t>Федерального закона от 24 июня 1999 г.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№ </a:t>
            </a:r>
            <a:r>
              <a:rPr lang="ru-RU" sz="3200" dirty="0">
                <a:solidFill>
                  <a:srgbClr val="002060"/>
                </a:solidFill>
              </a:rPr>
              <a:t>120-ФЗ 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в целях подготовки </a:t>
            </a:r>
            <a:r>
              <a:rPr lang="ru-RU" sz="3200" dirty="0" smtClean="0">
                <a:solidFill>
                  <a:srgbClr val="002060"/>
                </a:solidFill>
              </a:rPr>
              <a:t>рекомендаций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по оказанию несовершеннолетнему,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в </a:t>
            </a:r>
            <a:r>
              <a:rPr lang="ru-RU" sz="3200" dirty="0">
                <a:solidFill>
                  <a:srgbClr val="002060"/>
                </a:solidFill>
              </a:rPr>
              <a:t>отношении которого рассматривается вопрос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о помещении </a:t>
            </a:r>
            <a:r>
              <a:rPr lang="ru-RU" sz="3200" dirty="0">
                <a:solidFill>
                  <a:srgbClr val="002060"/>
                </a:solidFill>
              </a:rPr>
              <a:t>в СУВУ закрытого типа,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психолого-медико-педагогической </a:t>
            </a:r>
            <a:r>
              <a:rPr lang="ru-RU" sz="3200" dirty="0">
                <a:solidFill>
                  <a:srgbClr val="002060"/>
                </a:solidFill>
              </a:rPr>
              <a:t>помощи и определению форм его </a:t>
            </a:r>
            <a:r>
              <a:rPr lang="ru-RU" sz="3200" dirty="0" smtClean="0">
                <a:solidFill>
                  <a:srgbClr val="002060"/>
                </a:solidFill>
              </a:rPr>
              <a:t>дальнейшего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>
                <a:solidFill>
                  <a:srgbClr val="002060"/>
                </a:solidFill>
              </a:rPr>
              <a:t>обучения и </a:t>
            </a:r>
            <a:r>
              <a:rPr lang="ru-RU" sz="3200" dirty="0" smtClean="0">
                <a:solidFill>
                  <a:srgbClr val="002060"/>
                </a:solidFill>
              </a:rPr>
              <a:t>воспитания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 проводится  </a:t>
            </a:r>
            <a:r>
              <a:rPr lang="ru-RU" sz="3200" dirty="0">
                <a:solidFill>
                  <a:srgbClr val="002060"/>
                </a:solidFill>
              </a:rPr>
              <a:t>его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002060"/>
                </a:solidFill>
              </a:rPr>
              <a:t>комплексное обследование в общеобразовательной организации,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rgbClr val="002060"/>
                </a:solidFill>
              </a:rPr>
              <a:t>н</a:t>
            </a:r>
            <a:r>
              <a:rPr lang="ru-RU" sz="3200" dirty="0" smtClean="0">
                <a:solidFill>
                  <a:srgbClr val="002060"/>
                </a:solidFill>
              </a:rPr>
              <a:t>а ПМП-консилиуме  образовательного учреждения,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 и далее  в ПМПК по месту жительства</a:t>
            </a:r>
            <a:endParaRPr lang="ru-RU" sz="3200" dirty="0">
              <a:solidFill>
                <a:srgbClr val="00206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14" y="2064774"/>
            <a:ext cx="4171488" cy="3524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65275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961" y="412955"/>
            <a:ext cx="11547987" cy="1287853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Специальные учебно-воспитательные учреждения - образовательные организации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 для несовершеннолетних с </a:t>
            </a: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девиантным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 (общественно опасным) поведением, 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нуждающихся в особых условиях воспитания, обучения и 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требующих специального педагогического подхода 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9403" y="1916832"/>
            <a:ext cx="4224469" cy="3672408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2200" dirty="0" smtClean="0"/>
          </a:p>
          <a:p>
            <a:pPr>
              <a:buNone/>
            </a:pPr>
            <a:r>
              <a:rPr lang="ru-RU" cap="all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0492" y="2094271"/>
            <a:ext cx="3126656" cy="4085303"/>
          </a:xfr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Государственное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 бюджетное учреждение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Республиканский центр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психолого-педагогической реабилитации и коррекции несовершеннолетних, злоупотребляющих наркотиками </a:t>
            </a:r>
          </a:p>
          <a:p>
            <a:pPr marL="0" indent="0" algn="ctr">
              <a:buNone/>
            </a:pPr>
            <a:endParaRPr lang="ru-RU" sz="1400" dirty="0" smtClean="0"/>
          </a:p>
          <a:p>
            <a:pPr marL="0" indent="0" algn="ctr">
              <a:buNone/>
            </a:pPr>
            <a:r>
              <a:rPr lang="ru-RU" sz="8000" b="1" dirty="0" smtClean="0"/>
              <a:t> </a:t>
            </a:r>
            <a:r>
              <a:rPr lang="ru-RU" sz="8000" b="1" u="sng" dirty="0" smtClean="0">
                <a:hlinkClick r:id="rId2"/>
              </a:rPr>
              <a:t>reabilitycenter.narod.ru</a:t>
            </a:r>
            <a:endParaRPr lang="ru-RU" sz="8000" b="1" u="sng" dirty="0" smtClean="0"/>
          </a:p>
          <a:p>
            <a:pPr marL="0" indent="0" algn="ctr">
              <a:buNone/>
            </a:pPr>
            <a:r>
              <a:rPr lang="ru-RU" sz="2200" b="1" dirty="0" smtClean="0"/>
              <a:t>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13" y="2094271"/>
            <a:ext cx="3021613" cy="40558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Г</a:t>
            </a:r>
            <a:r>
              <a:rPr lang="ru-RU" sz="2000" b="1" dirty="0" smtClean="0">
                <a:solidFill>
                  <a:srgbClr val="002060"/>
                </a:solidFill>
              </a:rPr>
              <a:t>осударственное </a:t>
            </a:r>
            <a:r>
              <a:rPr lang="ru-RU" sz="2000" b="1" dirty="0">
                <a:solidFill>
                  <a:srgbClr val="002060"/>
                </a:solidFill>
              </a:rPr>
              <a:t>казенное </a:t>
            </a:r>
            <a:r>
              <a:rPr lang="ru-RU" sz="2000" b="1" dirty="0" err="1">
                <a:solidFill>
                  <a:srgbClr val="002060"/>
                </a:solidFill>
              </a:rPr>
              <a:t>Серафимовское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специальное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учебно-воспитательное общеобразовательное учреждение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закрытого </a:t>
            </a:r>
            <a:r>
              <a:rPr lang="ru-RU" sz="2000" b="1" dirty="0">
                <a:solidFill>
                  <a:srgbClr val="002060"/>
                </a:solidFill>
              </a:rPr>
              <a:t>типа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endParaRPr lang="ru-RU" sz="1600" u="sng" dirty="0" smtClean="0">
              <a:solidFill>
                <a:schemeClr val="tx1"/>
              </a:solidFill>
              <a:hlinkClick r:id="rId3"/>
            </a:endParaRPr>
          </a:p>
          <a:p>
            <a:pPr algn="ctr"/>
            <a:endParaRPr lang="ru-RU" sz="1600" u="sng" dirty="0" smtClean="0">
              <a:solidFill>
                <a:schemeClr val="tx1"/>
              </a:solidFill>
              <a:hlinkClick r:id="rId3"/>
            </a:endParaRPr>
          </a:p>
          <a:p>
            <a:pPr algn="ctr"/>
            <a:r>
              <a:rPr lang="ru-RU" sz="2200" b="1" u="sng" dirty="0" smtClean="0">
                <a:hlinkClick r:id="rId3"/>
              </a:rPr>
              <a:t>https</a:t>
            </a:r>
            <a:r>
              <a:rPr lang="ru-RU" sz="2200" b="1" u="sng" dirty="0">
                <a:hlinkClick r:id="rId3"/>
              </a:rPr>
              <a:t>://suvu.02edu.ru</a:t>
            </a:r>
            <a:r>
              <a:rPr lang="ru-RU" sz="2200" b="1" dirty="0"/>
              <a:t> </a:t>
            </a:r>
            <a:endParaRPr lang="ru-RU" sz="2200" b="1" dirty="0" smtClean="0"/>
          </a:p>
          <a:p>
            <a:pPr algn="ctr">
              <a:lnSpc>
                <a:spcPct val="150000"/>
              </a:lnSpc>
            </a:pPr>
            <a:endParaRPr lang="ru-RU" dirty="0" smtClean="0"/>
          </a:p>
          <a:p>
            <a:pPr algn="ctr">
              <a:lnSpc>
                <a:spcPct val="150000"/>
              </a:lnSpc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8318088" y="2094270"/>
            <a:ext cx="3126657" cy="40558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ФГБПОУ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</a:rPr>
              <a:t>Ишимбайское</a:t>
            </a:r>
            <a:r>
              <a:rPr lang="ru-RU" sz="2000" b="1" dirty="0" smtClean="0">
                <a:solidFill>
                  <a:srgbClr val="002060"/>
                </a:solidFill>
              </a:rPr>
              <a:t>  специальное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учебно-воспитательное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учреждение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закрытого типа» </a:t>
            </a:r>
          </a:p>
          <a:p>
            <a:pPr algn="ctr"/>
            <a:endParaRPr lang="ru-RU" sz="1600" u="sng" dirty="0" smtClean="0">
              <a:solidFill>
                <a:schemeClr val="tx1"/>
              </a:solidFill>
            </a:endParaRPr>
          </a:p>
          <a:p>
            <a:pPr algn="ctr"/>
            <a:endParaRPr lang="ru-RU" sz="1600" u="sng" dirty="0" smtClean="0">
              <a:solidFill>
                <a:schemeClr val="tx1"/>
              </a:solidFill>
            </a:endParaRPr>
          </a:p>
          <a:p>
            <a:pPr algn="ctr"/>
            <a:r>
              <a:rPr lang="en-US" sz="2200" b="1" u="sng" smtClean="0"/>
              <a:t>sppy</a:t>
            </a:r>
            <a:r>
              <a:rPr lang="ru-RU" sz="2200" b="1" smtClean="0"/>
              <a:t> </a:t>
            </a:r>
            <a:endParaRPr lang="ru-RU" sz="2200" b="1" dirty="0" smtClean="0"/>
          </a:p>
          <a:p>
            <a:pPr algn="ctr">
              <a:lnSpc>
                <a:spcPct val="150000"/>
              </a:lnSpc>
            </a:pPr>
            <a:endParaRPr lang="ru-RU" dirty="0" smtClean="0"/>
          </a:p>
          <a:p>
            <a:pPr algn="ctr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6818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181" y="442452"/>
            <a:ext cx="11164529" cy="105772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Государственное казенное 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err="1" smtClean="0">
                <a:solidFill>
                  <a:srgbClr val="002060"/>
                </a:solidFill>
                <a:latin typeface="+mn-lt"/>
              </a:rPr>
              <a:t>Серафимовское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специальное учебно-воспитательное </a:t>
            </a:r>
            <a:br>
              <a:rPr lang="ru-RU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общеобразовательное учреждение закрытого типа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09" y="1500176"/>
            <a:ext cx="5708691" cy="514353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1600" dirty="0" smtClean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ГКССУВОУ для обучающихся с </a:t>
            </a:r>
            <a:r>
              <a:rPr lang="ru-RU" sz="1600" dirty="0" err="1" smtClean="0">
                <a:solidFill>
                  <a:srgbClr val="002060"/>
                </a:solidFill>
              </a:rPr>
              <a:t>девиантным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(общественно опасным) поведением закрытого типа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единственная школа зарытого типа в Республике Башкортостан для детей и подростков с </a:t>
            </a:r>
            <a:r>
              <a:rPr lang="ru-RU" sz="1600" dirty="0" err="1" smtClean="0">
                <a:solidFill>
                  <a:srgbClr val="002060"/>
                </a:solidFill>
              </a:rPr>
              <a:t>девиантным</a:t>
            </a:r>
            <a:r>
              <a:rPr lang="ru-RU" sz="1600" dirty="0" smtClean="0">
                <a:solidFill>
                  <a:srgbClr val="002060"/>
                </a:solidFill>
              </a:rPr>
              <a:t> поведением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	Учреждение ориентировано на содержание, обучение и реабилитацию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мальчиков-подростков в возрасте от 11 до 18 лет, направляемых в воспитательное учреждение в соответствии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со статей 26 № 120 ФЗ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«Об основах системы профилактики безнадзорности и правонарушений несовершеннолетних»</a:t>
            </a:r>
          </a:p>
        </p:txBody>
      </p:sp>
      <p:pic>
        <p:nvPicPr>
          <p:cNvPr id="8" name="Picture 2" descr="https://avatars.mds.yandex.net/get-altay/5098734/2a00000188be45b19732d4af962d77d897d1/XX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439" y="4365524"/>
            <a:ext cx="5110070" cy="199103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86501" y="1622323"/>
            <a:ext cx="56197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Несовершеннолетние правонарушители из разных районов Республики Башкортостан поступают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 в спецшколу на срок, определенный судом,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 до 3-х лет, но не более, чем до 18-летнего возраста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Целями деятельности Учреждения являются:</a:t>
            </a:r>
          </a:p>
          <a:p>
            <a:pPr lvl="0" algn="ctr"/>
            <a:r>
              <a:rPr lang="ru-RU" sz="1400" dirty="0" smtClean="0">
                <a:solidFill>
                  <a:srgbClr val="002060"/>
                </a:solidFill>
              </a:rPr>
              <a:t>предоставление начального общего, основного общего и среднего общего образования, </a:t>
            </a:r>
          </a:p>
          <a:p>
            <a:pPr lvl="0" algn="ctr"/>
            <a:r>
              <a:rPr lang="ru-RU" sz="1400" dirty="0" smtClean="0">
                <a:solidFill>
                  <a:srgbClr val="002060"/>
                </a:solidFill>
              </a:rPr>
              <a:t>реализация программ профессионального обучения;</a:t>
            </a:r>
          </a:p>
          <a:p>
            <a:pPr lvl="0" algn="ctr"/>
            <a:r>
              <a:rPr lang="ru-RU" sz="1400" dirty="0" smtClean="0">
                <a:solidFill>
                  <a:srgbClr val="002060"/>
                </a:solidFill>
              </a:rPr>
              <a:t>обеспечение развития личности обучающихся</a:t>
            </a:r>
          </a:p>
          <a:p>
            <a:pPr lvl="0" algn="ctr"/>
            <a:r>
              <a:rPr lang="ru-RU" sz="1400" dirty="0" smtClean="0">
                <a:solidFill>
                  <a:srgbClr val="002060"/>
                </a:solidFill>
              </a:rPr>
              <a:t> с </a:t>
            </a:r>
            <a:r>
              <a:rPr lang="ru-RU" sz="1400" dirty="0" err="1" smtClean="0">
                <a:solidFill>
                  <a:srgbClr val="002060"/>
                </a:solidFill>
              </a:rPr>
              <a:t>девиантным</a:t>
            </a:r>
            <a:r>
              <a:rPr lang="ru-RU" sz="1400" dirty="0" smtClean="0">
                <a:solidFill>
                  <a:srgbClr val="002060"/>
                </a:solidFill>
              </a:rPr>
              <a:t> поведением</a:t>
            </a:r>
          </a:p>
        </p:txBody>
      </p:sp>
      <p:pic>
        <p:nvPicPr>
          <p:cNvPr id="2050" name="Picture 2" descr="https://sun9-9.userapi.com/impg/51W96qkzrIK0fvQZ1K0_TJ6b1Bet4SS9p2aZyA/XrZM4seD0y0.jpg?size=1280x577&amp;quality=96&amp;sign=9898b686966d8e06d2b42648273a70c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1" y="4214818"/>
            <a:ext cx="5715040" cy="22154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49037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9715"/>
            <a:ext cx="10972800" cy="119461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Государственное бюджетное учреждение Республиканский центр психолого-педагогической реабилитации и коррекции несовершеннолетних, злоупотребляющих наркотиками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0960" y="1607573"/>
            <a:ext cx="5297169" cy="2492479"/>
          </a:xfrm>
        </p:spPr>
        <p:txBody>
          <a:bodyPr>
            <a:noAutofit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Учреждение было открыто  31 января 2012 года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по Республиканской целевой программе по противодействию злоупотреблению наркотиками и их незаконному обороту на 2010-2014 годы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Центр рассчитан на 25 воспитанников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56555" y="1548582"/>
            <a:ext cx="5644986" cy="237449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В Центр принимаются несовершеннолетние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в возрасте от 12 до 18 лет: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rgbClr val="002060"/>
                </a:solidFill>
              </a:rPr>
              <a:t>  нуждающиеся в психолого-педагогической и медико-социальной реабилитации;    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solidFill>
                  <a:srgbClr val="002060"/>
                </a:solidFill>
              </a:rPr>
              <a:t>  неоднократные потребители различных психотропных веществ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 (в том числе несовершеннолетние с табачной </a:t>
            </a:r>
            <a:r>
              <a:rPr lang="ru-RU" sz="5600" dirty="0" err="1" smtClean="0">
                <a:solidFill>
                  <a:srgbClr val="002060"/>
                </a:solidFill>
              </a:rPr>
              <a:t>аддикцией</a:t>
            </a:r>
            <a:r>
              <a:rPr lang="ru-RU" sz="5600" dirty="0" smtClean="0">
                <a:solidFill>
                  <a:srgbClr val="002060"/>
                </a:solidFill>
              </a:rPr>
              <a:t>),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и  направленные органами внутренних дел в плановом или заявочном порядке с согласия родителей или их  законных представителей, органами  социальной защиты, отделом образования, 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 smtClean="0">
                <a:solidFill>
                  <a:srgbClr val="002060"/>
                </a:solidFill>
              </a:rPr>
              <a:t>органами опеки и попечительства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</a:pPr>
            <a:endParaRPr lang="ru-RU" sz="5600" dirty="0" smtClean="0"/>
          </a:p>
          <a:p>
            <a:endParaRPr lang="ru-RU" dirty="0"/>
          </a:p>
        </p:txBody>
      </p:sp>
      <p:pic>
        <p:nvPicPr>
          <p:cNvPr id="1026" name="Picture 2" descr="#мастерская - 9705330036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5768" y="4085303"/>
            <a:ext cx="5019979" cy="2344093"/>
          </a:xfrm>
          <a:prstGeom prst="rect">
            <a:avLst/>
          </a:prstGeom>
          <a:noFill/>
        </p:spPr>
      </p:pic>
      <p:pic>
        <p:nvPicPr>
          <p:cNvPr id="1028" name="Picture 4" descr="#мастерская - 9705330013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947" y="4085303"/>
            <a:ext cx="5338917" cy="2344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1030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8204" y="0"/>
            <a:ext cx="11444749" cy="642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</a:rPr>
              <a:t>Поведение  </a:t>
            </a:r>
            <a:r>
              <a:rPr lang="ru-RU" sz="2800" b="1" dirty="0" smtClean="0"/>
              <a:t> </a:t>
            </a:r>
            <a:r>
              <a:rPr lang="ru-RU" sz="2400" b="1" dirty="0" smtClean="0"/>
              <a:t>    </a:t>
            </a:r>
            <a:r>
              <a:rPr lang="ru-RU" sz="2400" dirty="0" smtClean="0"/>
              <a:t>                 </a:t>
            </a:r>
            <a:r>
              <a:rPr lang="ru-RU" sz="1600" b="1" i="1" dirty="0" smtClean="0">
                <a:solidFill>
                  <a:srgbClr val="002060"/>
                </a:solidFill>
              </a:rPr>
              <a:t>                                      </a:t>
            </a:r>
          </a:p>
          <a:p>
            <a:pPr algn="ctr">
              <a:lnSpc>
                <a:spcPct val="200000"/>
              </a:lnSpc>
            </a:pPr>
            <a:endParaRPr lang="ru-RU" sz="1600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</a:rPr>
              <a:t>Девиантное</a:t>
            </a:r>
            <a:r>
              <a:rPr lang="ru-RU" sz="2400" b="1" i="1" dirty="0">
                <a:solidFill>
                  <a:srgbClr val="002060"/>
                </a:solidFill>
              </a:rPr>
              <a:t>          Деструктивное    Агрессивное     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Делинкветное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285750" indent="-285750"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ru-RU" dirty="0" smtClean="0"/>
              <a:t> Антиобщественное </a:t>
            </a:r>
            <a:r>
              <a:rPr lang="ru-RU" dirty="0"/>
              <a:t>противоправное поведение человека, воплощенное в его проступках, наносящих вред как отдельным гражданам, так и обществу в целом</a:t>
            </a:r>
          </a:p>
          <a:p>
            <a:pPr algn="just">
              <a:lnSpc>
                <a:spcPct val="120000"/>
              </a:lnSpc>
            </a:pPr>
            <a:endParaRPr lang="ru-RU" dirty="0"/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ru-RU" dirty="0" smtClean="0"/>
              <a:t>   Устойчивое </a:t>
            </a:r>
            <a:r>
              <a:rPr lang="ru-RU" dirty="0"/>
              <a:t>поведение личности, отклоняющееся от общепринятых, наиболее распространённых и устоявшихся общественных норм , будь то нормы психического здоровья, права, культуры или морали</a:t>
            </a:r>
          </a:p>
          <a:p>
            <a:pPr algn="just">
              <a:lnSpc>
                <a:spcPct val="120000"/>
              </a:lnSpc>
            </a:pPr>
            <a:endParaRPr lang="ru-RU" dirty="0"/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Мотивированное</a:t>
            </a:r>
            <a:r>
              <a:rPr lang="ru-RU" dirty="0"/>
              <a:t> деструктивное поведение, противоречащее нормам сосуществования людей, наносящее вред объектам нападения, приносящее физический, моральный ущерб людям или вызывающее у них психологический дискомфорт</a:t>
            </a:r>
          </a:p>
          <a:p>
            <a:pPr algn="just">
              <a:lnSpc>
                <a:spcPct val="120000"/>
              </a:lnSpc>
            </a:pPr>
            <a:endParaRPr lang="ru-RU" dirty="0"/>
          </a:p>
          <a:p>
            <a:pPr algn="just">
              <a:lnSpc>
                <a:spcPct val="120000"/>
              </a:lnSpc>
              <a:buFont typeface="Wingdings" pitchFamily="2" charset="2"/>
              <a:buChar char="Ø"/>
            </a:pPr>
            <a:r>
              <a:rPr lang="ru-RU" dirty="0"/>
              <a:t> </a:t>
            </a:r>
            <a:r>
              <a:rPr lang="ru-RU" dirty="0" smtClean="0"/>
              <a:t>  Практические </a:t>
            </a:r>
            <a:r>
              <a:rPr lang="ru-RU" dirty="0"/>
              <a:t>или вербальные проявления внутренней деятельности индивида, направленные на разрушение чего-либо</a:t>
            </a:r>
          </a:p>
        </p:txBody>
      </p:sp>
      <p:sp>
        <p:nvSpPr>
          <p:cNvPr id="3" name="Стрелка вниз 2"/>
          <p:cNvSpPr/>
          <p:nvPr/>
        </p:nvSpPr>
        <p:spPr>
          <a:xfrm rot="3787464" flipH="1">
            <a:off x="3921757" y="672282"/>
            <a:ext cx="125607" cy="969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 rot="2145373">
            <a:off x="8112059" y="1264525"/>
            <a:ext cx="955214" cy="101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374816" y="1193209"/>
            <a:ext cx="95250" cy="442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065582" y="1221206"/>
            <a:ext cx="92454" cy="4564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402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578259"/>
            <a:ext cx="582930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71" y="1981507"/>
            <a:ext cx="571500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53520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5187" y="1340769"/>
            <a:ext cx="11105536" cy="3561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4283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В Московском государственном психолого-педагогическом университете (МГППУ) запущена </a:t>
            </a:r>
          </a:p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горячая линия психологической службы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, где эксперты готовы проконсультировать</a:t>
            </a:r>
          </a:p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родителей на темы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воспитания и развития ребенка.</a:t>
            </a:r>
          </a:p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Проект создан при поддержке министерства просвещения РФ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  <a:hlinkClick r:id="rId2"/>
            </a:endParaRPr>
          </a:p>
          <a:p>
            <a:pPr marL="0" marR="0" lvl="0" indent="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sng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kumimoji="0" lang="ru-RU" sz="1600" b="0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уллинг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, интернет-зависимость, </a:t>
            </a:r>
            <a:r>
              <a:rPr kumimoji="0" lang="ru-RU" sz="1600" b="0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девиантное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поведение, профориентация, ребенок в приемной семье, воспитание детей с ОВЗ и инвалидностью, -  специалисты готовы проконсультировать о </a:t>
            </a:r>
            <a:r>
              <a:rPr kumimoji="0" lang="ru-RU" sz="1600" b="0" i="0" u="sng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братившихся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на любую из этих острых тем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sng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Телефон горячей линии -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8 800-600-31-14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65234" t="9028" r="23828" b="72917"/>
          <a:stretch>
            <a:fillRect/>
          </a:stretch>
        </p:blipFill>
        <p:spPr bwMode="auto">
          <a:xfrm>
            <a:off x="9334523" y="4786322"/>
            <a:ext cx="2154131" cy="1404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 bwMode="auto">
          <a:xfrm>
            <a:off x="285753" y="190500"/>
            <a:ext cx="11525249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 smtClean="0">
                <a:latin typeface="Arial"/>
                <a:cs typeface="Arial"/>
              </a:rPr>
              <a:t> </a:t>
            </a:r>
            <a:endParaRPr lang="ru-RU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359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4464"/>
            <a:ext cx="6312309" cy="609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7642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0942"/>
            <a:ext cx="10972800" cy="943897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3100" b="1" dirty="0" smtClean="0">
                <a:solidFill>
                  <a:srgbClr val="002060"/>
                </a:solidFill>
                <a:latin typeface="+mn-lt"/>
              </a:rPr>
              <a:t>Специфика </a:t>
            </a:r>
            <a:r>
              <a:rPr lang="ru-RU" sz="3100" b="1" dirty="0" err="1" smtClean="0">
                <a:solidFill>
                  <a:srgbClr val="002060"/>
                </a:solidFill>
                <a:latin typeface="+mn-lt"/>
              </a:rPr>
              <a:t>девиантного</a:t>
            </a:r>
            <a:r>
              <a:rPr lang="ru-RU" sz="3100" b="1" dirty="0" smtClean="0">
                <a:solidFill>
                  <a:srgbClr val="002060"/>
                </a:solidFill>
                <a:latin typeface="+mn-lt"/>
              </a:rPr>
              <a:t>  и  </a:t>
            </a:r>
            <a:r>
              <a:rPr lang="ru-RU" sz="3100" b="1" dirty="0" err="1" smtClean="0">
                <a:solidFill>
                  <a:srgbClr val="002060"/>
                </a:solidFill>
                <a:latin typeface="+mn-lt"/>
              </a:rPr>
              <a:t>делинквентного</a:t>
            </a:r>
            <a:r>
              <a:rPr lang="ru-RU" sz="3100" b="1" dirty="0" smtClean="0">
                <a:solidFill>
                  <a:srgbClr val="002060"/>
                </a:solidFill>
                <a:latin typeface="+mn-lt"/>
              </a:rPr>
              <a:t>  поведения несовершеннолетних</a:t>
            </a:r>
            <a:r>
              <a:rPr lang="ru-RU" sz="3100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100" dirty="0" smtClean="0">
                <a:solidFill>
                  <a:srgbClr val="002060"/>
                </a:solidFill>
                <a:latin typeface="+mn-lt"/>
              </a:rPr>
            </a:br>
            <a:endParaRPr lang="ru-RU" sz="31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8803"/>
            <a:ext cx="5384800" cy="41973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64085" y="2071679"/>
            <a:ext cx="4718315" cy="3929090"/>
          </a:xfrm>
        </p:spPr>
        <p:txBody>
          <a:bodyPr>
            <a:normAutofit/>
          </a:bodyPr>
          <a:lstStyle/>
          <a:p>
            <a:pPr algn="ctr">
              <a:lnSpc>
                <a:spcPct val="170000"/>
              </a:lnSpc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8206" y="1643050"/>
            <a:ext cx="5619135" cy="45720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Под 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девиантным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поведением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понимается </a:t>
            </a:r>
            <a:r>
              <a:rPr lang="ru-RU" sz="2000" dirty="0">
                <a:solidFill>
                  <a:srgbClr val="002060"/>
                </a:solidFill>
              </a:rPr>
              <a:t>устойчивое поведение личности, отклоняющееся от </a:t>
            </a:r>
            <a:r>
              <a:rPr lang="ru-RU" sz="2000" dirty="0" smtClean="0">
                <a:solidFill>
                  <a:srgbClr val="002060"/>
                </a:solidFill>
              </a:rPr>
              <a:t>наиболее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важных социальных норм, </a:t>
            </a:r>
          </a:p>
          <a:p>
            <a:pPr algn="ctr">
              <a:buNone/>
            </a:pPr>
            <a:r>
              <a:rPr lang="ru-RU" sz="2000" dirty="0">
                <a:solidFill>
                  <a:srgbClr val="002060"/>
                </a:solidFill>
              </a:rPr>
              <a:t>не соответствующее распространенным</a:t>
            </a:r>
          </a:p>
          <a:p>
            <a:pPr algn="ctr">
              <a:buNone/>
            </a:pPr>
            <a:r>
              <a:rPr lang="ru-RU" sz="2000" dirty="0">
                <a:solidFill>
                  <a:srgbClr val="002060"/>
                </a:solidFill>
              </a:rPr>
              <a:t> в обществе ценностям, правилам,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стереотипам </a:t>
            </a:r>
            <a:r>
              <a:rPr lang="ru-RU" sz="2000" dirty="0">
                <a:solidFill>
                  <a:srgbClr val="002060"/>
                </a:solidFill>
              </a:rPr>
              <a:t>поведения,</a:t>
            </a:r>
          </a:p>
          <a:p>
            <a:pPr algn="ctr">
              <a:buNone/>
            </a:pPr>
            <a:r>
              <a:rPr lang="ru-RU" sz="2000" dirty="0">
                <a:solidFill>
                  <a:srgbClr val="002060"/>
                </a:solidFill>
              </a:rPr>
              <a:t> ожиданиям, установкам, </a:t>
            </a:r>
          </a:p>
          <a:p>
            <a:pPr algn="ctr">
              <a:buNone/>
            </a:pPr>
            <a:r>
              <a:rPr lang="ru-RU" sz="2000" dirty="0">
                <a:solidFill>
                  <a:srgbClr val="002060"/>
                </a:solidFill>
              </a:rPr>
              <a:t>причиняющее реальный ущерб обществу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или </a:t>
            </a:r>
            <a:r>
              <a:rPr lang="ru-RU" sz="2000" dirty="0">
                <a:solidFill>
                  <a:srgbClr val="002060"/>
                </a:solidFill>
              </a:rPr>
              <a:t>самой личности,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угрожающее </a:t>
            </a:r>
            <a:r>
              <a:rPr lang="ru-RU" sz="2000" dirty="0">
                <a:solidFill>
                  <a:srgbClr val="002060"/>
                </a:solidFill>
              </a:rPr>
              <a:t>благополучию </a:t>
            </a:r>
            <a:endParaRPr lang="ru-RU" sz="20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межличностных </a:t>
            </a:r>
            <a:r>
              <a:rPr lang="ru-RU" sz="2000" dirty="0">
                <a:solidFill>
                  <a:srgbClr val="002060"/>
                </a:solidFill>
              </a:rPr>
              <a:t>отношений, </a:t>
            </a:r>
          </a:p>
          <a:p>
            <a:pPr algn="ctr">
              <a:buNone/>
            </a:pPr>
            <a:r>
              <a:rPr lang="ru-RU" sz="2000" dirty="0">
                <a:solidFill>
                  <a:srgbClr val="002060"/>
                </a:solidFill>
              </a:rPr>
              <a:t>а также </a:t>
            </a:r>
            <a:r>
              <a:rPr lang="ru-RU" sz="2000" dirty="0" smtClean="0">
                <a:solidFill>
                  <a:srgbClr val="002060"/>
                </a:solidFill>
              </a:rPr>
              <a:t>сопровождающееся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ее социальной </a:t>
            </a:r>
            <a:r>
              <a:rPr lang="ru-RU" sz="2000" dirty="0" err="1">
                <a:solidFill>
                  <a:srgbClr val="002060"/>
                </a:solidFill>
              </a:rPr>
              <a:t>дезадаптацией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8503" y="1755058"/>
            <a:ext cx="4866968" cy="43171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7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Под термином </a:t>
            </a:r>
            <a:endParaRPr lang="ru-RU" sz="2400" dirty="0">
              <a:solidFill>
                <a:srgbClr val="002060"/>
              </a:solidFill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2400" b="1" dirty="0">
                <a:solidFill>
                  <a:srgbClr val="002060"/>
                </a:solidFill>
              </a:rPr>
              <a:t>«</a:t>
            </a:r>
            <a:r>
              <a:rPr lang="ru-RU" sz="2400" b="1" dirty="0" err="1">
                <a:solidFill>
                  <a:srgbClr val="002060"/>
                </a:solidFill>
              </a:rPr>
              <a:t>делинквентное</a:t>
            </a:r>
            <a:r>
              <a:rPr lang="ru-RU" sz="2400" b="1" dirty="0">
                <a:solidFill>
                  <a:srgbClr val="002060"/>
                </a:solidFill>
              </a:rPr>
              <a:t> поведение» </a:t>
            </a:r>
            <a:r>
              <a:rPr lang="ru-RU" sz="2400" dirty="0">
                <a:solidFill>
                  <a:srgbClr val="002060"/>
                </a:solidFill>
              </a:rPr>
              <a:t>определяют поведение, нарушающее нормы 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2400" dirty="0">
                <a:solidFill>
                  <a:srgbClr val="002060"/>
                </a:solidFill>
              </a:rPr>
              <a:t>уголовного права</a:t>
            </a:r>
          </a:p>
        </p:txBody>
      </p:sp>
    </p:spTree>
    <p:extLst>
      <p:ext uri="{BB962C8B-B14F-4D97-AF65-F5344CB8AC3E}">
        <p14:creationId xmlns="" xmlns:p14="http://schemas.microsoft.com/office/powerpoint/2010/main" val="9197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3459"/>
            <a:ext cx="10515600" cy="51619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Типология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поведения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0942" y="1106129"/>
            <a:ext cx="5488858" cy="5070834"/>
          </a:xfrm>
          <a:ln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Виды </a:t>
            </a:r>
            <a:r>
              <a:rPr lang="ru-RU" b="1" dirty="0" err="1">
                <a:solidFill>
                  <a:srgbClr val="002060"/>
                </a:solidFill>
              </a:rPr>
              <a:t>девиантного</a:t>
            </a:r>
            <a:r>
              <a:rPr lang="ru-RU" b="1" dirty="0">
                <a:solidFill>
                  <a:srgbClr val="002060"/>
                </a:solidFill>
              </a:rPr>
              <a:t> поведения, не имеющего противоправного </a:t>
            </a:r>
            <a:r>
              <a:rPr lang="ru-RU" b="1" dirty="0" smtClean="0">
                <a:solidFill>
                  <a:srgbClr val="002060"/>
                </a:solidFill>
              </a:rPr>
              <a:t>содержания</a:t>
            </a:r>
          </a:p>
          <a:p>
            <a:r>
              <a:rPr lang="ru-RU" dirty="0">
                <a:solidFill>
                  <a:srgbClr val="002060"/>
                </a:solidFill>
              </a:rPr>
              <a:t>побеги детей и подростков из дома,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детских воспитательных учреждений</a:t>
            </a:r>
          </a:p>
          <a:p>
            <a:r>
              <a:rPr lang="ru-RU" dirty="0">
                <a:solidFill>
                  <a:srgbClr val="002060"/>
                </a:solidFill>
              </a:rPr>
              <a:t>бродяжничество как следствие детской безнадзорности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злоупотребления алкоголем,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наркотиками и другими токсическими средствами (</a:t>
            </a:r>
            <a:r>
              <a:rPr lang="ru-RU" dirty="0" err="1">
                <a:solidFill>
                  <a:srgbClr val="002060"/>
                </a:solidFill>
              </a:rPr>
              <a:t>аддиктивное</a:t>
            </a:r>
            <a:r>
              <a:rPr lang="ru-RU" dirty="0">
                <a:solidFill>
                  <a:srgbClr val="002060"/>
                </a:solidFill>
              </a:rPr>
              <a:t> поведение)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аутоагрессивное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поведение (покушение на собственный организм, вплоть до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крайних проявлений - самоубийства)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отклонения </a:t>
            </a:r>
            <a:r>
              <a:rPr lang="ru-RU" dirty="0">
                <a:solidFill>
                  <a:srgbClr val="002060"/>
                </a:solidFill>
              </a:rPr>
              <a:t>социально-пассивного типа (стремление к уходу от активной жизни</a:t>
            </a:r>
            <a:r>
              <a:rPr lang="ru-RU" dirty="0" smtClean="0">
                <a:solidFill>
                  <a:srgbClr val="002060"/>
                </a:solidFill>
              </a:rPr>
              <a:t>, отстранению </a:t>
            </a:r>
            <a:r>
              <a:rPr lang="ru-RU" dirty="0">
                <a:solidFill>
                  <a:srgbClr val="002060"/>
                </a:solidFill>
              </a:rPr>
              <a:t>от обязанностей и </a:t>
            </a:r>
            <a:r>
              <a:rPr lang="ru-RU" dirty="0" smtClean="0">
                <a:solidFill>
                  <a:srgbClr val="002060"/>
                </a:solidFill>
              </a:rPr>
              <a:t>долга, работы</a:t>
            </a:r>
            <a:r>
              <a:rPr lang="ru-RU" dirty="0">
                <a:solidFill>
                  <a:srgbClr val="002060"/>
                </a:solidFill>
              </a:rPr>
              <a:t>, учёбы и т. п.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4542" y="1135626"/>
            <a:ext cx="5250426" cy="5041337"/>
          </a:xfrm>
          <a:ln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Виды </a:t>
            </a:r>
            <a:r>
              <a:rPr lang="ru-RU" b="1" dirty="0">
                <a:solidFill>
                  <a:srgbClr val="002060"/>
                </a:solidFill>
              </a:rPr>
              <a:t>противоправного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 err="1" smtClean="0">
                <a:solidFill>
                  <a:srgbClr val="002060"/>
                </a:solidFill>
              </a:rPr>
              <a:t>делинквентного</a:t>
            </a:r>
            <a:r>
              <a:rPr lang="ru-RU" b="1" dirty="0">
                <a:solidFill>
                  <a:srgbClr val="002060"/>
                </a:solidFill>
              </a:rPr>
              <a:t>) </a:t>
            </a:r>
            <a:r>
              <a:rPr lang="ru-RU" b="1" dirty="0" smtClean="0">
                <a:solidFill>
                  <a:srgbClr val="002060"/>
                </a:solidFill>
              </a:rPr>
              <a:t>поведения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Отклонения </a:t>
            </a:r>
            <a:r>
              <a:rPr lang="ru-RU" dirty="0">
                <a:solidFill>
                  <a:srgbClr val="002060"/>
                </a:solidFill>
              </a:rPr>
              <a:t>агрессивной </a:t>
            </a:r>
            <a:r>
              <a:rPr lang="ru-RU" dirty="0" smtClean="0">
                <a:solidFill>
                  <a:srgbClr val="002060"/>
                </a:solidFill>
              </a:rPr>
              <a:t>ориентации,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проявляющиеся </a:t>
            </a:r>
            <a:r>
              <a:rPr lang="ru-RU" dirty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действиях,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направленных </a:t>
            </a:r>
            <a:r>
              <a:rPr lang="ru-RU" dirty="0">
                <a:solidFill>
                  <a:srgbClr val="002060"/>
                </a:solidFill>
              </a:rPr>
              <a:t>против личности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хулиганство;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драки;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побои;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тяжкие преступления -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изнасилования, </a:t>
            </a:r>
            <a:r>
              <a:rPr lang="ru-RU" dirty="0" smtClean="0">
                <a:solidFill>
                  <a:srgbClr val="002060"/>
                </a:solidFill>
              </a:rPr>
              <a:t>убийства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Отклонения </a:t>
            </a:r>
            <a:r>
              <a:rPr lang="ru-RU" dirty="0">
                <a:solidFill>
                  <a:srgbClr val="002060"/>
                </a:solidFill>
              </a:rPr>
              <a:t>корыстной направленности,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связанные со стремлением </a:t>
            </a:r>
            <a:r>
              <a:rPr lang="ru-RU" dirty="0" smtClean="0">
                <a:solidFill>
                  <a:srgbClr val="002060"/>
                </a:solidFill>
              </a:rPr>
              <a:t>к криминальному обогащению</a:t>
            </a:r>
            <a:r>
              <a:rPr lang="ru-RU" dirty="0">
                <a:solidFill>
                  <a:srgbClr val="002060"/>
                </a:solidFill>
              </a:rPr>
              <a:t>: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кражи;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  <a:sym typeface="Symbol"/>
              </a:rPr>
              <a:t></a:t>
            </a:r>
            <a:r>
              <a:rPr lang="ru-RU" dirty="0">
                <a:solidFill>
                  <a:srgbClr val="002060"/>
                </a:solidFill>
              </a:rPr>
              <a:t> грабежи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17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12955"/>
            <a:ext cx="10972800" cy="89965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ДЕВИАНТНОЕ  ПОВЕДЕНИЕ  С МЕДИЦИНСКОЙ ТОЧКИ ЗРЕНИЯ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6181" y="1628800"/>
            <a:ext cx="6356553" cy="45481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/>
              <a:t>В ряде медицинских документов и </a:t>
            </a:r>
            <a:r>
              <a:rPr lang="ru-RU" sz="3200" dirty="0" smtClean="0"/>
              <a:t>исследований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девиантное</a:t>
            </a:r>
            <a:r>
              <a:rPr lang="ru-RU" sz="3200" b="1" dirty="0" smtClean="0">
                <a:solidFill>
                  <a:srgbClr val="002060"/>
                </a:solidFill>
              </a:rPr>
              <a:t>  </a:t>
            </a:r>
            <a:r>
              <a:rPr lang="ru-RU" sz="3200" b="1" dirty="0">
                <a:solidFill>
                  <a:srgbClr val="002060"/>
                </a:solidFill>
              </a:rPr>
              <a:t>и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делинквентное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dirty="0"/>
              <a:t>поведение рассматривается </a:t>
            </a:r>
            <a:endParaRPr lang="ru-RU" sz="32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не </a:t>
            </a:r>
            <a:r>
              <a:rPr lang="ru-RU" sz="3200" dirty="0"/>
              <a:t>просто как проблемное поведение</a:t>
            </a:r>
            <a:r>
              <a:rPr lang="ru-RU" sz="3200" dirty="0" smtClean="0"/>
              <a:t>,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 </a:t>
            </a:r>
            <a:r>
              <a:rPr lang="ru-RU" sz="3200" dirty="0"/>
              <a:t>а как расстройство </a:t>
            </a:r>
            <a:r>
              <a:rPr lang="ru-RU" sz="3200" dirty="0" smtClean="0"/>
              <a:t>поведения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3200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 err="1">
                <a:solidFill>
                  <a:srgbClr val="002060"/>
                </a:solidFill>
              </a:rPr>
              <a:t>Д</a:t>
            </a:r>
            <a:r>
              <a:rPr lang="ru-RU" sz="3200" b="1" dirty="0" err="1" smtClean="0">
                <a:solidFill>
                  <a:srgbClr val="002060"/>
                </a:solidFill>
              </a:rPr>
              <a:t>евиантное</a:t>
            </a:r>
            <a:r>
              <a:rPr lang="ru-RU" sz="3200" b="1" dirty="0" smtClean="0">
                <a:solidFill>
                  <a:srgbClr val="002060"/>
                </a:solidFill>
              </a:rPr>
              <a:t>  и  </a:t>
            </a:r>
            <a:r>
              <a:rPr lang="ru-RU" sz="3200" b="1" dirty="0" err="1" smtClean="0">
                <a:solidFill>
                  <a:srgbClr val="002060"/>
                </a:solidFill>
              </a:rPr>
              <a:t>делинквентное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/>
              <a:t>поведение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 </a:t>
            </a:r>
            <a:r>
              <a:rPr lang="ru-RU" sz="3200" dirty="0"/>
              <a:t>может </a:t>
            </a:r>
            <a:r>
              <a:rPr lang="ru-RU" sz="3200" dirty="0" smtClean="0"/>
              <a:t>проявляться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 </a:t>
            </a:r>
            <a:r>
              <a:rPr lang="ru-RU" sz="3200" dirty="0"/>
              <a:t>как на фоне нормального психического развития, </a:t>
            </a:r>
            <a:endParaRPr lang="ru-RU" sz="32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/>
              <a:t>так </a:t>
            </a:r>
            <a:r>
              <a:rPr lang="ru-RU" sz="3200" dirty="0"/>
              <a:t>и сочетаться с аномальным психическим развитием (</a:t>
            </a:r>
            <a:r>
              <a:rPr lang="ru-RU" sz="3200" dirty="0" err="1"/>
              <a:t>дизонтогенезом</a:t>
            </a:r>
            <a:r>
              <a:rPr lang="ru-RU" sz="3200" dirty="0" smtClean="0"/>
              <a:t>)</a:t>
            </a:r>
            <a:endParaRPr lang="ru-RU" sz="3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3200" dirty="0" smtClean="0"/>
          </a:p>
          <a:p>
            <a:endParaRPr lang="ru-RU" dirty="0"/>
          </a:p>
        </p:txBody>
      </p:sp>
      <p:pic>
        <p:nvPicPr>
          <p:cNvPr id="7" name="Объект 6" descr="https://avatars.mds.yandex.net/i?id=b757a3c2aa816ba9f04e7e21739a722e3b8cbcfe-6969813-images-thumbs&amp;n=13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1" y="1814051"/>
            <a:ext cx="3650866" cy="3567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73518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071" y="442453"/>
            <a:ext cx="9365226" cy="88490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Параметры  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оценки  несовершеннолетних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с 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девиантным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и 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делинквентным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поведением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698" y="1548581"/>
            <a:ext cx="7639663" cy="462838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 </a:t>
            </a:r>
            <a:r>
              <a:rPr lang="ru-RU" sz="2400" b="1" dirty="0">
                <a:solidFill>
                  <a:srgbClr val="002060"/>
                </a:solidFill>
              </a:rPr>
              <a:t>процессе обследования  </a:t>
            </a:r>
            <a:r>
              <a:rPr lang="ru-RU" sz="2400" b="1" dirty="0" smtClean="0">
                <a:solidFill>
                  <a:srgbClr val="002060"/>
                </a:solidFill>
              </a:rPr>
              <a:t>необходимо  оценивать: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наличие органического </a:t>
            </a:r>
            <a:r>
              <a:rPr lang="ru-RU" sz="2400" b="1" dirty="0">
                <a:solidFill>
                  <a:srgbClr val="002060"/>
                </a:solidFill>
              </a:rPr>
              <a:t>и/или психического расстройства</a:t>
            </a:r>
            <a:r>
              <a:rPr lang="ru-RU" sz="2400" dirty="0">
                <a:solidFill>
                  <a:srgbClr val="002060"/>
                </a:solidFill>
              </a:rPr>
              <a:t>, которое занимает лидирующую позицию среди всей психической патологии  </a:t>
            </a: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детско-подростковом </a:t>
            </a:r>
            <a:r>
              <a:rPr lang="ru-RU" sz="2400" dirty="0" smtClean="0">
                <a:solidFill>
                  <a:srgbClr val="002060"/>
                </a:solidFill>
              </a:rPr>
              <a:t>возрасте;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специфику </a:t>
            </a:r>
            <a:r>
              <a:rPr lang="ru-RU" sz="2400" b="1" dirty="0">
                <a:solidFill>
                  <a:srgbClr val="002060"/>
                </a:solidFill>
              </a:rPr>
              <a:t>социальной ситуации развития </a:t>
            </a:r>
            <a:r>
              <a:rPr lang="ru-RU" sz="2400" dirty="0">
                <a:solidFill>
                  <a:srgbClr val="002060"/>
                </a:solidFill>
              </a:rPr>
              <a:t>и ведущей </a:t>
            </a:r>
            <a:r>
              <a:rPr lang="ru-RU" sz="2400" dirty="0" smtClean="0">
                <a:solidFill>
                  <a:srgbClr val="002060"/>
                </a:solidFill>
              </a:rPr>
              <a:t>деятельности;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соотносить </a:t>
            </a:r>
            <a:r>
              <a:rPr lang="ru-RU" sz="2400" dirty="0" smtClean="0">
                <a:solidFill>
                  <a:srgbClr val="002060"/>
                </a:solidFill>
              </a:rPr>
              <a:t>с </a:t>
            </a:r>
            <a:r>
              <a:rPr lang="ru-RU" sz="2400" b="1" dirty="0" smtClean="0">
                <a:solidFill>
                  <a:srgbClr val="002060"/>
                </a:solidFill>
              </a:rPr>
              <a:t>когнитивными  функциями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и</a:t>
            </a:r>
            <a:r>
              <a:rPr lang="ru-RU" sz="2400" dirty="0" smtClean="0">
                <a:solidFill>
                  <a:srgbClr val="002060"/>
                </a:solidFill>
              </a:rPr>
              <a:t>зучить  особенности </a:t>
            </a:r>
            <a:r>
              <a:rPr lang="ru-RU" sz="2400" b="1" dirty="0">
                <a:solidFill>
                  <a:srgbClr val="002060"/>
                </a:solidFill>
              </a:rPr>
              <a:t>личностной и регуляторной </a:t>
            </a:r>
            <a:r>
              <a:rPr lang="ru-RU" sz="2400" b="1" dirty="0" smtClean="0">
                <a:solidFill>
                  <a:srgbClr val="002060"/>
                </a:solidFill>
              </a:rPr>
              <a:t>сфер поведения  </a:t>
            </a:r>
            <a:r>
              <a:rPr lang="ru-RU" sz="2400" dirty="0" smtClean="0">
                <a:solidFill>
                  <a:srgbClr val="002060"/>
                </a:solidFill>
              </a:rPr>
              <a:t> с </a:t>
            </a:r>
            <a:r>
              <a:rPr lang="ru-RU" sz="2400" dirty="0">
                <a:solidFill>
                  <a:srgbClr val="002060"/>
                </a:solidFill>
              </a:rPr>
              <a:t>возрастными нормативами развития</a:t>
            </a:r>
          </a:p>
          <a:p>
            <a:endParaRPr lang="ru-RU" dirty="0"/>
          </a:p>
        </p:txBody>
      </p:sp>
      <p:pic>
        <p:nvPicPr>
          <p:cNvPr id="5" name="Рисунок 6" descr="https://lychik-school1.vl.eduru.ru/media/2021/02/01/1247080830/MROB_K_Header_4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1584" y="1622323"/>
            <a:ext cx="3542880" cy="438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92332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100" b="1" dirty="0" smtClean="0">
                <a:solidFill>
                  <a:srgbClr val="002060"/>
                </a:solidFill>
                <a:latin typeface="+mn-lt"/>
              </a:rPr>
              <a:t>Обследование несовершеннолетнего педагогом-психологом</a:t>
            </a:r>
            <a:endParaRPr lang="ru-RU" sz="31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0960" y="1253613"/>
            <a:ext cx="5234987" cy="5029199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ru-RU" sz="2400" b="1" i="1" dirty="0" smtClean="0">
              <a:solidFill>
                <a:srgbClr val="002060"/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Д</a:t>
            </a:r>
            <a:r>
              <a:rPr lang="ru-RU" sz="2400" dirty="0" smtClean="0"/>
              <a:t>анный </a:t>
            </a:r>
            <a:r>
              <a:rPr lang="ru-RU" sz="2400" dirty="0"/>
              <a:t>этап </a:t>
            </a:r>
            <a:r>
              <a:rPr lang="ru-RU" sz="2400" dirty="0" smtClean="0"/>
              <a:t>включает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smtClean="0"/>
              <a:t>себя проведение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 </a:t>
            </a:r>
            <a:r>
              <a:rPr lang="ru-RU" sz="2400" dirty="0"/>
              <a:t>клинической беседы, </a:t>
            </a:r>
            <a:endParaRPr lang="ru-RU" sz="2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комплексного  экспериментально ­ психологического  обследования   и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наблюдения </a:t>
            </a:r>
            <a:r>
              <a:rPr lang="ru-RU" sz="2400" dirty="0"/>
              <a:t>за несовершеннолетним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0582" y="1297858"/>
            <a:ext cx="5456230" cy="4867446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/>
              <a:t>В </a:t>
            </a:r>
            <a:r>
              <a:rPr lang="ru-RU" sz="2000" dirty="0"/>
              <a:t>процессе работы с несовершеннолетним методики </a:t>
            </a:r>
            <a:r>
              <a:rPr lang="ru-RU" sz="2000" dirty="0" smtClean="0"/>
              <a:t>подбираются: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индивидуально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в зависимости от возраста несовершеннолетнего</a:t>
            </a:r>
            <a:r>
              <a:rPr lang="ru-RU" sz="2000" dirty="0" smtClean="0"/>
              <a:t>,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особенностей его психического развития, </a:t>
            </a:r>
            <a:endParaRPr lang="ru-RU" sz="2000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специфики </a:t>
            </a:r>
            <a:r>
              <a:rPr lang="ru-RU" sz="2000" dirty="0"/>
              <a:t>проблем поведения</a:t>
            </a:r>
            <a:r>
              <a:rPr lang="ru-RU" sz="2000" dirty="0" smtClean="0"/>
              <a:t>,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/>
              <a:t>  </a:t>
            </a:r>
            <a:r>
              <a:rPr lang="ru-RU" sz="2000" dirty="0"/>
              <a:t>в соответствии с выделенными индикаторами </a:t>
            </a:r>
            <a:r>
              <a:rPr lang="ru-RU" sz="2000" dirty="0" smtClean="0"/>
              <a:t> </a:t>
            </a:r>
            <a:r>
              <a:rPr lang="ru-RU" sz="2000" dirty="0"/>
              <a:t>на основе принципов </a:t>
            </a:r>
            <a:r>
              <a:rPr lang="ru-RU" sz="2000" dirty="0" err="1" smtClean="0"/>
              <a:t>взаимодополняемости</a:t>
            </a:r>
            <a:r>
              <a:rPr lang="ru-RU" sz="2000" dirty="0" smtClean="0"/>
              <a:t>  </a:t>
            </a:r>
            <a:r>
              <a:rPr lang="ru-RU" sz="2000" dirty="0"/>
              <a:t>и </a:t>
            </a:r>
            <a:r>
              <a:rPr lang="ru-RU" sz="2000" dirty="0" err="1" smtClean="0"/>
              <a:t>взаимопроверяемости</a:t>
            </a:r>
            <a:r>
              <a:rPr lang="ru-RU" sz="2000" dirty="0" smtClean="0"/>
              <a:t>  </a:t>
            </a:r>
            <a:r>
              <a:rPr lang="ru-RU" sz="2000" dirty="0"/>
              <a:t>информации, получаемой во время </a:t>
            </a:r>
            <a:r>
              <a:rPr lang="ru-RU" sz="2000" dirty="0" smtClean="0"/>
              <a:t>обследования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889003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426" y="206476"/>
            <a:ext cx="10675374" cy="1047137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Примерный алгоритм действий 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обследовании ребенка (подростка)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 </a:t>
            </a:r>
            <a:r>
              <a:rPr lang="ru-RU" sz="2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девиантным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поведением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3458" y="1150374"/>
            <a:ext cx="7447936" cy="5250426"/>
          </a:xfrm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200" dirty="0" smtClean="0"/>
              <a:t>1</a:t>
            </a:r>
            <a:r>
              <a:rPr lang="ru-RU" sz="8800" dirty="0" smtClean="0">
                <a:solidFill>
                  <a:srgbClr val="002060"/>
                </a:solidFill>
              </a:rPr>
              <a:t>.  Сбор </a:t>
            </a:r>
            <a:r>
              <a:rPr lang="ru-RU" sz="8800" dirty="0">
                <a:solidFill>
                  <a:srgbClr val="002060"/>
                </a:solidFill>
              </a:rPr>
              <a:t>психологического анамнеза</a:t>
            </a:r>
            <a:r>
              <a:rPr lang="ru-RU" sz="8800" dirty="0" smtClean="0">
                <a:solidFill>
                  <a:srgbClr val="002060"/>
                </a:solidFill>
              </a:rPr>
              <a:t>;</a:t>
            </a:r>
            <a:r>
              <a:rPr lang="ru-RU" sz="8800" dirty="0">
                <a:solidFill>
                  <a:srgbClr val="002060"/>
                </a:solidFill>
              </a:rPr>
              <a:t/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2. Выяснить формулировку проблемы в интерпретации ребенка и/или </a:t>
            </a:r>
            <a:r>
              <a:rPr lang="ru-RU" sz="8800" dirty="0" smtClean="0">
                <a:solidFill>
                  <a:srgbClr val="002060"/>
                </a:solidFill>
              </a:rPr>
              <a:t>его значимых </a:t>
            </a:r>
            <a:r>
              <a:rPr lang="ru-RU" sz="8800" dirty="0">
                <a:solidFill>
                  <a:srgbClr val="002060"/>
                </a:solidFill>
              </a:rPr>
              <a:t>близких</a:t>
            </a:r>
            <a:r>
              <a:rPr lang="ru-RU" sz="88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dirty="0">
                <a:solidFill>
                  <a:srgbClr val="002060"/>
                </a:solidFill>
              </a:rPr>
              <a:t/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3. Определить структуру девиации</a:t>
            </a:r>
            <a:r>
              <a:rPr lang="ru-RU" sz="8800" dirty="0" smtClean="0">
                <a:solidFill>
                  <a:srgbClr val="002060"/>
                </a:solidFill>
              </a:rPr>
              <a:t>;</a:t>
            </a:r>
            <a:r>
              <a:rPr lang="ru-RU" sz="8800" dirty="0">
                <a:solidFill>
                  <a:srgbClr val="002060"/>
                </a:solidFill>
              </a:rPr>
              <a:t/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4. Узнать, какие социокультурные нормы нарушаются: </a:t>
            </a:r>
            <a:r>
              <a:rPr lang="ru-RU" sz="8800" dirty="0" smtClean="0">
                <a:solidFill>
                  <a:srgbClr val="002060"/>
                </a:solidFill>
              </a:rPr>
              <a:t>возрастные, профессиональные</a:t>
            </a:r>
            <a:r>
              <a:rPr lang="ru-RU" sz="8800" dirty="0">
                <a:solidFill>
                  <a:srgbClr val="002060"/>
                </a:solidFill>
              </a:rPr>
              <a:t>, культурные, социальные (семейные, групповые</a:t>
            </a:r>
            <a:r>
              <a:rPr lang="ru-RU" sz="8800" dirty="0" smtClean="0">
                <a:solidFill>
                  <a:srgbClr val="002060"/>
                </a:solidFill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dirty="0">
                <a:solidFill>
                  <a:srgbClr val="002060"/>
                </a:solidFill>
              </a:rPr>
              <a:t/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5.  Выдвинуть гипотезы (2-3) о причинах возникновения и</a:t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продолжительности девиации;</a:t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6. Проверить гипотезы при помощи психодиагностики</a:t>
            </a:r>
            <a:r>
              <a:rPr lang="ru-RU" sz="8800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dirty="0">
                <a:solidFill>
                  <a:srgbClr val="002060"/>
                </a:solidFill>
              </a:rPr>
              <a:t/>
            </a:r>
            <a:br>
              <a:rPr lang="ru-RU" sz="8800" dirty="0">
                <a:solidFill>
                  <a:srgbClr val="002060"/>
                </a:solidFill>
              </a:rPr>
            </a:br>
            <a:r>
              <a:rPr lang="ru-RU" sz="8800" dirty="0">
                <a:solidFill>
                  <a:srgbClr val="002060"/>
                </a:solidFill>
              </a:rPr>
              <a:t>7. Спланировать  и осуществить </a:t>
            </a:r>
            <a:r>
              <a:rPr lang="ru-RU" sz="8800" dirty="0" err="1">
                <a:solidFill>
                  <a:srgbClr val="002060"/>
                </a:solidFill>
              </a:rPr>
              <a:t>психокоррекционное</a:t>
            </a:r>
            <a:r>
              <a:rPr lang="ru-RU" sz="8800" dirty="0">
                <a:solidFill>
                  <a:srgbClr val="002060"/>
                </a:solidFill>
              </a:rPr>
              <a:t> воздействие в зависимости от психологического заключения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50941" y="1209367"/>
            <a:ext cx="3765755" cy="5132439"/>
          </a:xfrm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097" y="2109016"/>
            <a:ext cx="3546987" cy="352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3214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12955"/>
            <a:ext cx="10515600" cy="973394"/>
          </a:xfrm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pPr lvl="0" indent="-342900" algn="ctr">
              <a:spcBef>
                <a:spcPts val="0"/>
              </a:spcBef>
            </a:pP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1100" b="1" dirty="0" smtClean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Методические рекомендации</a:t>
            </a:r>
            <a:b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 «Организация обследования детей и подростков</a:t>
            </a:r>
            <a:b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 с </a:t>
            </a:r>
            <a:r>
              <a:rPr lang="ru-RU" sz="2700" b="1" dirty="0" err="1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девиантным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  <a:t> поведением» </a:t>
            </a:r>
            <a:br>
              <a:rPr lang="ru-RU" sz="2700" b="1" dirty="0" smtClean="0">
                <a:solidFill>
                  <a:srgbClr val="002060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algn="ctr">
              <a:lnSpc>
                <a:spcPct val="170000"/>
              </a:lnSpc>
              <a:spcBef>
                <a:spcPts val="0"/>
              </a:spcBef>
              <a:buNone/>
            </a:pPr>
            <a:endParaRPr lang="ru-RU" sz="3500" b="1" dirty="0" smtClean="0">
              <a:latin typeface="Arial" pitchFamily="34" charset="0"/>
              <a:cs typeface="Arial" pitchFamily="34" charset="0"/>
            </a:endParaRPr>
          </a:p>
          <a:p>
            <a:pPr marL="0" algn="ctr">
              <a:lnSpc>
                <a:spcPct val="170000"/>
              </a:lnSpc>
              <a:spcBef>
                <a:spcPts val="0"/>
              </a:spcBef>
              <a:buNone/>
            </a:pPr>
            <a:endParaRPr lang="ru-RU" sz="35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77781" y="1519084"/>
            <a:ext cx="5338916" cy="498495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Приказ № 07-4204 от 12.07.2018  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О направлении  методических рекомендаций 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Департамент государственной политики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в сфере защиты прав детей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Министерства образования и науки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Российской Федерации (далее -Департамент) 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для использования в работе: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u="sng" dirty="0" smtClean="0">
                <a:cs typeface="Arial" pitchFamily="34" charset="0"/>
              </a:rPr>
              <a:t> Методические рекомендации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«Организация обследования детей и подростков с </a:t>
            </a:r>
            <a:r>
              <a:rPr lang="ru-RU" sz="1800" dirty="0" err="1" smtClean="0">
                <a:cs typeface="Arial" pitchFamily="34" charset="0"/>
              </a:rPr>
              <a:t>девиантным</a:t>
            </a:r>
            <a:r>
              <a:rPr lang="ru-RU" sz="1800" dirty="0" smtClean="0">
                <a:cs typeface="Arial" pitchFamily="34" charset="0"/>
              </a:rPr>
              <a:t> поведением»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 (далее - Методические рекомендации), </a:t>
            </a:r>
          </a:p>
          <a:p>
            <a:pPr marL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 smtClean="0">
                <a:cs typeface="Arial" pitchFamily="34" charset="0"/>
              </a:rPr>
              <a:t>разработанные ФГБОУ ВО Московский государственный психолого-педагогический университет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endParaRPr lang="ru-RU" sz="1800" dirty="0"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7703" y="1519084"/>
            <a:ext cx="5574891" cy="4881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Методические рекомендации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«Организация обследования детей и подростков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с </a:t>
            </a:r>
            <a:r>
              <a:rPr lang="ru-RU" sz="2000" b="1" dirty="0" err="1">
                <a:solidFill>
                  <a:schemeClr val="tx1"/>
                </a:solidFill>
              </a:rPr>
              <a:t>девиантным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поведением</a:t>
            </a:r>
            <a:r>
              <a:rPr lang="ru-RU" sz="2000" dirty="0" smtClean="0">
                <a:solidFill>
                  <a:schemeClr val="tx1"/>
                </a:solidFill>
              </a:rPr>
              <a:t>» </a:t>
            </a:r>
            <a:endParaRPr lang="ru-RU" sz="2000" dirty="0">
              <a:solidFill>
                <a:schemeClr val="tx1"/>
              </a:solidFill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предназначены руководителям </a:t>
            </a:r>
            <a:r>
              <a:rPr lang="ru-RU" sz="2000" b="1" dirty="0" smtClean="0">
                <a:solidFill>
                  <a:schemeClr val="tx1"/>
                </a:solidFill>
              </a:rPr>
              <a:t>и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специалистам психолого-медико-педагогических комиссий,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центров психолого-педагогического и медико-социального сопровождения,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 специалистам специальных </a:t>
            </a:r>
            <a:r>
              <a:rPr lang="ru-RU" sz="2000" b="1" dirty="0" smtClean="0">
                <a:solidFill>
                  <a:schemeClr val="tx1"/>
                </a:solidFill>
              </a:rPr>
              <a:t>учебно-­</a:t>
            </a:r>
            <a:r>
              <a:rPr lang="ru-RU" sz="2000" b="1" dirty="0">
                <a:solidFill>
                  <a:schemeClr val="tx1"/>
                </a:solidFill>
              </a:rPr>
              <a:t>воспитательных </a:t>
            </a:r>
            <a:r>
              <a:rPr lang="ru-RU" sz="2000" b="1" dirty="0" smtClean="0">
                <a:solidFill>
                  <a:schemeClr val="tx1"/>
                </a:solidFill>
              </a:rPr>
              <a:t>учреждений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для обучающихся </a:t>
            </a:r>
            <a:r>
              <a:rPr lang="ru-RU" sz="2000" b="1" dirty="0" smtClean="0">
                <a:solidFill>
                  <a:schemeClr val="tx1"/>
                </a:solidFill>
              </a:rPr>
              <a:t>с </a:t>
            </a:r>
            <a:r>
              <a:rPr lang="ru-RU" sz="2000" b="1" dirty="0" err="1">
                <a:solidFill>
                  <a:schemeClr val="tx1"/>
                </a:solidFill>
              </a:rPr>
              <a:t>девиантным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(общественно </a:t>
            </a:r>
            <a:r>
              <a:rPr lang="ru-RU" sz="2000" b="1" dirty="0">
                <a:solidFill>
                  <a:schemeClr val="tx1"/>
                </a:solidFill>
              </a:rPr>
              <a:t>опасным) поведением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и иных образовательных организаций</a:t>
            </a:r>
          </a:p>
        </p:txBody>
      </p:sp>
    </p:spTree>
    <p:extLst>
      <p:ext uri="{BB962C8B-B14F-4D97-AF65-F5344CB8AC3E}">
        <p14:creationId xmlns="" xmlns:p14="http://schemas.microsoft.com/office/powerpoint/2010/main" val="1708549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 РЦППМСП" id="{A05B0C2A-FE03-4504-838C-61B38DD0AFA3}" vid="{1A6C1D7F-1898-405C-9F71-41A01634EFE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538</TotalTime>
  <Words>1158</Words>
  <Application>Microsoft Office PowerPoint</Application>
  <PresentationFormat>Произвольный</PresentationFormat>
  <Paragraphs>249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Диагностический инструментарий  педагога-психолога  по  выявлению  девиантных  особенностей несовершеннолетних</vt:lpstr>
      <vt:lpstr>Слайд 2</vt:lpstr>
      <vt:lpstr>  Специфика девиантного  и  делинквентного  поведения несовершеннолетних </vt:lpstr>
      <vt:lpstr> Типология девиантного поведения </vt:lpstr>
      <vt:lpstr>ДЕВИАНТНОЕ  ПОВЕДЕНИЕ  С МЕДИЦИНСКОЙ ТОЧКИ ЗРЕНИЯ</vt:lpstr>
      <vt:lpstr>Параметры   оценки  несовершеннолетних  с  девиантным   и  делинквентным  поведением</vt:lpstr>
      <vt:lpstr> Обследование несовершеннолетнего педагогом-психологом</vt:lpstr>
      <vt:lpstr>Примерный алгоритм действий  при обследовании ребенка (подростка)  с  девиантным поведением</vt:lpstr>
      <vt:lpstr>   Методические рекомендации  «Организация обследования детей и подростков  с девиантным поведением»  </vt:lpstr>
      <vt:lpstr>Методическое руководство.  Сборник тестов программно-методического комплекса дифференциальной диагностики поведенческих нарушений несовершеннолетних «Диагност-Эксперт+»</vt:lpstr>
      <vt:lpstr>Пакет диагностических методик для выявления детей  с нарушениями поведения</vt:lpstr>
      <vt:lpstr>Пакет диагностических методик для выявления детей  с нарушениями поведения</vt:lpstr>
      <vt:lpstr>  Известные диагностические методики,  выявляющие отклоняющееся поведение и методики,  нацеленные на выявление отдельных факторов риска делинквентного поведения </vt:lpstr>
      <vt:lpstr> Категории детей,  которым оказывается психолого-педагогическая,  медицинская и социальная помощь </vt:lpstr>
      <vt:lpstr>Возраст уголовной ответственности</vt:lpstr>
      <vt:lpstr>Помещение в специальные учебно-воспитательные учреждения </vt:lpstr>
      <vt:lpstr>Специальные учебно-воспитательные учреждения - образовательные организации  для несовершеннолетних с девиантным (общественно опасным) поведением,  нуждающихся в особых условиях воспитания, обучения и  требующих специального педагогического подхода </vt:lpstr>
      <vt:lpstr>Государственное казенное  Серафимовское специальное учебно-воспитательное  общеобразовательное учреждение закрытого типа</vt:lpstr>
      <vt:lpstr>Государственное бюджетное учреждение Республиканский центр психолого-педагогической реабилитации и коррекции несовершеннолетних, злоупотребляющих наркотиками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Психодиагностический инструментарий </dc:title>
  <dc:creator>1</dc:creator>
  <cp:lastModifiedBy>user</cp:lastModifiedBy>
  <cp:revision>146</cp:revision>
  <dcterms:created xsi:type="dcterms:W3CDTF">2024-11-14T04:11:55Z</dcterms:created>
  <dcterms:modified xsi:type="dcterms:W3CDTF">2026-02-16T06:25:56Z</dcterms:modified>
</cp:coreProperties>
</file>